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 showSpecialPlsOnTitleSld="0">
  <p:sldMasterIdLst>
    <p:sldMasterId id="2147483650" r:id="rId4"/>
    <p:sldMasterId id="214748365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</p:sldIdLst>
  <p:sldSz cy="6858000" cx="9144000"/>
  <p:notesSz cx="9283700" cy="69977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40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40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31" Type="http://schemas.openxmlformats.org/officeDocument/2006/relationships/slide" Target="slides/slide25.xml"/><Relationship Id="rId75" Type="http://schemas.openxmlformats.org/officeDocument/2006/relationships/slide" Target="slides/slide69.xml"/><Relationship Id="rId30" Type="http://schemas.openxmlformats.org/officeDocument/2006/relationships/slide" Target="slides/slide24.xml"/><Relationship Id="rId74" Type="http://schemas.openxmlformats.org/officeDocument/2006/relationships/slide" Target="slides/slide68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20" Type="http://schemas.openxmlformats.org/officeDocument/2006/relationships/slide" Target="slides/slide14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22" Type="http://schemas.openxmlformats.org/officeDocument/2006/relationships/slide" Target="slides/slide16.xml"/><Relationship Id="rId66" Type="http://schemas.openxmlformats.org/officeDocument/2006/relationships/slide" Target="slides/slide60.xml"/><Relationship Id="rId21" Type="http://schemas.openxmlformats.org/officeDocument/2006/relationships/slide" Target="slides/slide15.xml"/><Relationship Id="rId65" Type="http://schemas.openxmlformats.org/officeDocument/2006/relationships/slide" Target="slides/slide59.xml"/><Relationship Id="rId24" Type="http://schemas.openxmlformats.org/officeDocument/2006/relationships/slide" Target="slides/slide18.xml"/><Relationship Id="rId68" Type="http://schemas.openxmlformats.org/officeDocument/2006/relationships/slide" Target="slides/slide62.xml"/><Relationship Id="rId23" Type="http://schemas.openxmlformats.org/officeDocument/2006/relationships/slide" Target="slides/slide17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slide" Target="slides/slide63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4022725" cy="349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5259387" y="0"/>
            <a:ext cx="4022725" cy="349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2892425" y="525462"/>
            <a:ext cx="3498850" cy="262413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928687" y="3324225"/>
            <a:ext cx="7426325" cy="31480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6646862"/>
            <a:ext cx="4022725" cy="3492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5259387" y="6646862"/>
            <a:ext cx="4022725" cy="3492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:notes"/>
          <p:cNvSpPr/>
          <p:nvPr>
            <p:ph idx="2" type="sldImg"/>
          </p:nvPr>
        </p:nvSpPr>
        <p:spPr>
          <a:xfrm>
            <a:off x="2892425" y="525462"/>
            <a:ext cx="3498850" cy="262413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9" name="Google Shape;29;p1:notes"/>
          <p:cNvSpPr txBox="1"/>
          <p:nvPr>
            <p:ph idx="1" type="body"/>
          </p:nvPr>
        </p:nvSpPr>
        <p:spPr>
          <a:xfrm>
            <a:off x="928687" y="3324225"/>
            <a:ext cx="7426325" cy="31480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5:notes"/>
          <p:cNvSpPr txBox="1"/>
          <p:nvPr>
            <p:ph idx="1" type="body"/>
          </p:nvPr>
        </p:nvSpPr>
        <p:spPr>
          <a:xfrm>
            <a:off x="928687" y="3324225"/>
            <a:ext cx="7426325" cy="3148012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5:notes"/>
          <p:cNvSpPr/>
          <p:nvPr>
            <p:ph idx="2" type="sldImg"/>
          </p:nvPr>
        </p:nvSpPr>
        <p:spPr>
          <a:xfrm>
            <a:off x="2892425" y="525462"/>
            <a:ext cx="3498850" cy="262413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2:notes"/>
          <p:cNvSpPr/>
          <p:nvPr>
            <p:ph idx="2" type="sldImg"/>
          </p:nvPr>
        </p:nvSpPr>
        <p:spPr>
          <a:xfrm>
            <a:off x="2892425" y="525462"/>
            <a:ext cx="3498850" cy="262413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2" name="Google Shape;92;p22:notes"/>
          <p:cNvSpPr txBox="1"/>
          <p:nvPr>
            <p:ph idx="1" type="body"/>
          </p:nvPr>
        </p:nvSpPr>
        <p:spPr>
          <a:xfrm>
            <a:off x="928687" y="3324225"/>
            <a:ext cx="7426325" cy="31480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3:notes"/>
          <p:cNvSpPr/>
          <p:nvPr>
            <p:ph idx="2" type="sldImg"/>
          </p:nvPr>
        </p:nvSpPr>
        <p:spPr>
          <a:xfrm>
            <a:off x="2892425" y="525462"/>
            <a:ext cx="3498850" cy="262413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8" name="Google Shape;98;p23:notes"/>
          <p:cNvSpPr txBox="1"/>
          <p:nvPr>
            <p:ph idx="1" type="body"/>
          </p:nvPr>
        </p:nvSpPr>
        <p:spPr>
          <a:xfrm>
            <a:off x="928687" y="3324225"/>
            <a:ext cx="7426325" cy="31480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4:notes"/>
          <p:cNvSpPr/>
          <p:nvPr>
            <p:ph idx="2" type="sldImg"/>
          </p:nvPr>
        </p:nvSpPr>
        <p:spPr>
          <a:xfrm>
            <a:off x="2892425" y="525462"/>
            <a:ext cx="3498850" cy="262413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04" name="Google Shape;104;p24:notes"/>
          <p:cNvSpPr txBox="1"/>
          <p:nvPr>
            <p:ph idx="1" type="body"/>
          </p:nvPr>
        </p:nvSpPr>
        <p:spPr>
          <a:xfrm>
            <a:off x="928687" y="3324225"/>
            <a:ext cx="7426325" cy="31480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5:notes"/>
          <p:cNvSpPr/>
          <p:nvPr>
            <p:ph idx="2" type="sldImg"/>
          </p:nvPr>
        </p:nvSpPr>
        <p:spPr>
          <a:xfrm>
            <a:off x="2892425" y="525462"/>
            <a:ext cx="3498850" cy="262413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0" name="Google Shape;110;p25:notes"/>
          <p:cNvSpPr txBox="1"/>
          <p:nvPr>
            <p:ph idx="1" type="body"/>
          </p:nvPr>
        </p:nvSpPr>
        <p:spPr>
          <a:xfrm>
            <a:off x="928687" y="3324225"/>
            <a:ext cx="7426325" cy="31480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6:notes"/>
          <p:cNvSpPr/>
          <p:nvPr>
            <p:ph idx="2" type="sldImg"/>
          </p:nvPr>
        </p:nvSpPr>
        <p:spPr>
          <a:xfrm>
            <a:off x="2892425" y="525462"/>
            <a:ext cx="3498850" cy="262413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6" name="Google Shape;116;p26:notes"/>
          <p:cNvSpPr txBox="1"/>
          <p:nvPr>
            <p:ph idx="1" type="body"/>
          </p:nvPr>
        </p:nvSpPr>
        <p:spPr>
          <a:xfrm>
            <a:off x="928687" y="3324225"/>
            <a:ext cx="7426325" cy="31480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7:notes"/>
          <p:cNvSpPr/>
          <p:nvPr>
            <p:ph idx="2" type="sldImg"/>
          </p:nvPr>
        </p:nvSpPr>
        <p:spPr>
          <a:xfrm>
            <a:off x="2892425" y="525462"/>
            <a:ext cx="3498850" cy="262413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2" name="Google Shape;122;p27:notes"/>
          <p:cNvSpPr txBox="1"/>
          <p:nvPr>
            <p:ph idx="1" type="body"/>
          </p:nvPr>
        </p:nvSpPr>
        <p:spPr>
          <a:xfrm>
            <a:off x="928687" y="3324225"/>
            <a:ext cx="7426325" cy="31480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8:notes"/>
          <p:cNvSpPr/>
          <p:nvPr>
            <p:ph idx="2" type="sldImg"/>
          </p:nvPr>
        </p:nvSpPr>
        <p:spPr>
          <a:xfrm>
            <a:off x="2892425" y="525462"/>
            <a:ext cx="3498850" cy="262413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8" name="Google Shape;128;p28:notes"/>
          <p:cNvSpPr txBox="1"/>
          <p:nvPr>
            <p:ph idx="1" type="body"/>
          </p:nvPr>
        </p:nvSpPr>
        <p:spPr>
          <a:xfrm>
            <a:off x="928687" y="3324225"/>
            <a:ext cx="7426325" cy="31480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9:notes"/>
          <p:cNvSpPr/>
          <p:nvPr>
            <p:ph idx="2" type="sldImg"/>
          </p:nvPr>
        </p:nvSpPr>
        <p:spPr>
          <a:xfrm>
            <a:off x="2892425" y="525462"/>
            <a:ext cx="3498850" cy="262413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34" name="Google Shape;134;p29:notes"/>
          <p:cNvSpPr txBox="1"/>
          <p:nvPr>
            <p:ph idx="1" type="body"/>
          </p:nvPr>
        </p:nvSpPr>
        <p:spPr>
          <a:xfrm>
            <a:off x="928687" y="3324225"/>
            <a:ext cx="7426325" cy="31480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0:notes"/>
          <p:cNvSpPr txBox="1"/>
          <p:nvPr>
            <p:ph idx="1" type="body"/>
          </p:nvPr>
        </p:nvSpPr>
        <p:spPr>
          <a:xfrm>
            <a:off x="928687" y="3324225"/>
            <a:ext cx="7426325" cy="3148012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30:notes"/>
          <p:cNvSpPr/>
          <p:nvPr>
            <p:ph idx="2" type="sldImg"/>
          </p:nvPr>
        </p:nvSpPr>
        <p:spPr>
          <a:xfrm>
            <a:off x="2892425" y="525462"/>
            <a:ext cx="3498850" cy="262413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2:notes"/>
          <p:cNvSpPr/>
          <p:nvPr>
            <p:ph idx="2" type="sldImg"/>
          </p:nvPr>
        </p:nvSpPr>
        <p:spPr>
          <a:xfrm>
            <a:off x="2892425" y="525462"/>
            <a:ext cx="3498850" cy="262413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6" name="Google Shape;36;p2:notes"/>
          <p:cNvSpPr txBox="1"/>
          <p:nvPr>
            <p:ph idx="1" type="body"/>
          </p:nvPr>
        </p:nvSpPr>
        <p:spPr>
          <a:xfrm>
            <a:off x="928687" y="3324225"/>
            <a:ext cx="7426325" cy="31480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1:notes"/>
          <p:cNvSpPr/>
          <p:nvPr>
            <p:ph idx="2" type="sldImg"/>
          </p:nvPr>
        </p:nvSpPr>
        <p:spPr>
          <a:xfrm>
            <a:off x="2892425" y="525462"/>
            <a:ext cx="3498850" cy="262413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6" name="Google Shape;146;p31:notes"/>
          <p:cNvSpPr txBox="1"/>
          <p:nvPr>
            <p:ph idx="1" type="body"/>
          </p:nvPr>
        </p:nvSpPr>
        <p:spPr>
          <a:xfrm>
            <a:off x="928687" y="3324225"/>
            <a:ext cx="7426325" cy="31480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2:notes"/>
          <p:cNvSpPr/>
          <p:nvPr>
            <p:ph idx="2" type="sldImg"/>
          </p:nvPr>
        </p:nvSpPr>
        <p:spPr>
          <a:xfrm>
            <a:off x="2892425" y="525462"/>
            <a:ext cx="3498850" cy="262413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2" name="Google Shape;152;p32:notes"/>
          <p:cNvSpPr txBox="1"/>
          <p:nvPr>
            <p:ph idx="1" type="body"/>
          </p:nvPr>
        </p:nvSpPr>
        <p:spPr>
          <a:xfrm>
            <a:off x="928687" y="3324225"/>
            <a:ext cx="7426325" cy="31480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3:notes"/>
          <p:cNvSpPr/>
          <p:nvPr>
            <p:ph idx="2" type="sldImg"/>
          </p:nvPr>
        </p:nvSpPr>
        <p:spPr>
          <a:xfrm>
            <a:off x="2892425" y="525462"/>
            <a:ext cx="3498850" cy="262413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8" name="Google Shape;158;p33:notes"/>
          <p:cNvSpPr txBox="1"/>
          <p:nvPr>
            <p:ph idx="1" type="body"/>
          </p:nvPr>
        </p:nvSpPr>
        <p:spPr>
          <a:xfrm>
            <a:off x="928687" y="3324225"/>
            <a:ext cx="7426325" cy="31480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4:notes"/>
          <p:cNvSpPr/>
          <p:nvPr>
            <p:ph idx="2" type="sldImg"/>
          </p:nvPr>
        </p:nvSpPr>
        <p:spPr>
          <a:xfrm>
            <a:off x="2892425" y="525462"/>
            <a:ext cx="3498850" cy="262413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64" name="Google Shape;164;p34:notes"/>
          <p:cNvSpPr txBox="1"/>
          <p:nvPr>
            <p:ph idx="1" type="body"/>
          </p:nvPr>
        </p:nvSpPr>
        <p:spPr>
          <a:xfrm>
            <a:off x="928687" y="3324225"/>
            <a:ext cx="7426325" cy="31480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5:notes"/>
          <p:cNvSpPr/>
          <p:nvPr>
            <p:ph idx="2" type="sldImg"/>
          </p:nvPr>
        </p:nvSpPr>
        <p:spPr>
          <a:xfrm>
            <a:off x="2892425" y="525462"/>
            <a:ext cx="3498850" cy="262413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70" name="Google Shape;170;p35:notes"/>
          <p:cNvSpPr txBox="1"/>
          <p:nvPr>
            <p:ph idx="1" type="body"/>
          </p:nvPr>
        </p:nvSpPr>
        <p:spPr>
          <a:xfrm>
            <a:off x="928687" y="3324225"/>
            <a:ext cx="7426325" cy="31480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6:notes"/>
          <p:cNvSpPr/>
          <p:nvPr>
            <p:ph idx="2" type="sldImg"/>
          </p:nvPr>
        </p:nvSpPr>
        <p:spPr>
          <a:xfrm>
            <a:off x="2892425" y="525462"/>
            <a:ext cx="3498850" cy="262413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76" name="Google Shape;176;p36:notes"/>
          <p:cNvSpPr txBox="1"/>
          <p:nvPr>
            <p:ph idx="1" type="body"/>
          </p:nvPr>
        </p:nvSpPr>
        <p:spPr>
          <a:xfrm>
            <a:off x="928687" y="3324225"/>
            <a:ext cx="7426325" cy="31480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7:notes"/>
          <p:cNvSpPr/>
          <p:nvPr>
            <p:ph idx="2" type="sldImg"/>
          </p:nvPr>
        </p:nvSpPr>
        <p:spPr>
          <a:xfrm>
            <a:off x="2892425" y="525462"/>
            <a:ext cx="3498850" cy="262413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2" name="Google Shape;182;p37:notes"/>
          <p:cNvSpPr txBox="1"/>
          <p:nvPr>
            <p:ph idx="1" type="body"/>
          </p:nvPr>
        </p:nvSpPr>
        <p:spPr>
          <a:xfrm>
            <a:off x="928687" y="3324225"/>
            <a:ext cx="7426325" cy="31480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8:notes"/>
          <p:cNvSpPr/>
          <p:nvPr>
            <p:ph idx="2" type="sldImg"/>
          </p:nvPr>
        </p:nvSpPr>
        <p:spPr>
          <a:xfrm>
            <a:off x="2892425" y="525462"/>
            <a:ext cx="3498850" cy="262413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8" name="Google Shape;188;p38:notes"/>
          <p:cNvSpPr txBox="1"/>
          <p:nvPr>
            <p:ph idx="1" type="body"/>
          </p:nvPr>
        </p:nvSpPr>
        <p:spPr>
          <a:xfrm>
            <a:off x="928687" y="3324225"/>
            <a:ext cx="7426325" cy="31480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9:notes"/>
          <p:cNvSpPr/>
          <p:nvPr>
            <p:ph idx="2" type="sldImg"/>
          </p:nvPr>
        </p:nvSpPr>
        <p:spPr>
          <a:xfrm>
            <a:off x="2892425" y="525462"/>
            <a:ext cx="3498850" cy="262413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94" name="Google Shape;194;p39:notes"/>
          <p:cNvSpPr txBox="1"/>
          <p:nvPr>
            <p:ph idx="1" type="body"/>
          </p:nvPr>
        </p:nvSpPr>
        <p:spPr>
          <a:xfrm>
            <a:off x="928687" y="3324225"/>
            <a:ext cx="7426325" cy="31480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40:notes"/>
          <p:cNvSpPr/>
          <p:nvPr>
            <p:ph idx="2" type="sldImg"/>
          </p:nvPr>
        </p:nvSpPr>
        <p:spPr>
          <a:xfrm>
            <a:off x="2892425" y="525462"/>
            <a:ext cx="3498850" cy="262413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00" name="Google Shape;200;p40:notes"/>
          <p:cNvSpPr txBox="1"/>
          <p:nvPr>
            <p:ph idx="1" type="body"/>
          </p:nvPr>
        </p:nvSpPr>
        <p:spPr>
          <a:xfrm>
            <a:off x="928687" y="3324225"/>
            <a:ext cx="7426325" cy="31480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:notes"/>
          <p:cNvSpPr txBox="1"/>
          <p:nvPr/>
        </p:nvSpPr>
        <p:spPr>
          <a:xfrm>
            <a:off x="5259387" y="6646862"/>
            <a:ext cx="4022725" cy="3492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42" name="Google Shape;42;p3:notes"/>
          <p:cNvSpPr/>
          <p:nvPr>
            <p:ph idx="2" type="sldImg"/>
          </p:nvPr>
        </p:nvSpPr>
        <p:spPr>
          <a:xfrm>
            <a:off x="2892425" y="525462"/>
            <a:ext cx="3498850" cy="262413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3" name="Google Shape;43;p3:notes"/>
          <p:cNvSpPr txBox="1"/>
          <p:nvPr>
            <p:ph idx="1" type="body"/>
          </p:nvPr>
        </p:nvSpPr>
        <p:spPr>
          <a:xfrm>
            <a:off x="928687" y="3324225"/>
            <a:ext cx="7426325" cy="31480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41:notes"/>
          <p:cNvSpPr/>
          <p:nvPr>
            <p:ph idx="2" type="sldImg"/>
          </p:nvPr>
        </p:nvSpPr>
        <p:spPr>
          <a:xfrm>
            <a:off x="2892425" y="525462"/>
            <a:ext cx="3498850" cy="262413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06" name="Google Shape;206;p41:notes"/>
          <p:cNvSpPr txBox="1"/>
          <p:nvPr>
            <p:ph idx="1" type="body"/>
          </p:nvPr>
        </p:nvSpPr>
        <p:spPr>
          <a:xfrm>
            <a:off x="928687" y="3324225"/>
            <a:ext cx="7426325" cy="31480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42:notes"/>
          <p:cNvSpPr/>
          <p:nvPr>
            <p:ph idx="2" type="sldImg"/>
          </p:nvPr>
        </p:nvSpPr>
        <p:spPr>
          <a:xfrm>
            <a:off x="2892425" y="525462"/>
            <a:ext cx="3498850" cy="262413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12" name="Google Shape;212;p42:notes"/>
          <p:cNvSpPr txBox="1"/>
          <p:nvPr>
            <p:ph idx="1" type="body"/>
          </p:nvPr>
        </p:nvSpPr>
        <p:spPr>
          <a:xfrm>
            <a:off x="928687" y="3324225"/>
            <a:ext cx="7426325" cy="31480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43:notes"/>
          <p:cNvSpPr/>
          <p:nvPr>
            <p:ph idx="2" type="sldImg"/>
          </p:nvPr>
        </p:nvSpPr>
        <p:spPr>
          <a:xfrm>
            <a:off x="2892425" y="525462"/>
            <a:ext cx="3498850" cy="262413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18" name="Google Shape;218;p43:notes"/>
          <p:cNvSpPr txBox="1"/>
          <p:nvPr>
            <p:ph idx="1" type="body"/>
          </p:nvPr>
        </p:nvSpPr>
        <p:spPr>
          <a:xfrm>
            <a:off x="928687" y="3324225"/>
            <a:ext cx="7426325" cy="31480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44:notes"/>
          <p:cNvSpPr/>
          <p:nvPr>
            <p:ph idx="2" type="sldImg"/>
          </p:nvPr>
        </p:nvSpPr>
        <p:spPr>
          <a:xfrm>
            <a:off x="2892425" y="525462"/>
            <a:ext cx="3498850" cy="262413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4" name="Google Shape;224;p44:notes"/>
          <p:cNvSpPr txBox="1"/>
          <p:nvPr>
            <p:ph idx="1" type="body"/>
          </p:nvPr>
        </p:nvSpPr>
        <p:spPr>
          <a:xfrm>
            <a:off x="928687" y="3324225"/>
            <a:ext cx="7426325" cy="31480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45:notes"/>
          <p:cNvSpPr/>
          <p:nvPr>
            <p:ph idx="2" type="sldImg"/>
          </p:nvPr>
        </p:nvSpPr>
        <p:spPr>
          <a:xfrm>
            <a:off x="2892425" y="525462"/>
            <a:ext cx="3498850" cy="262413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30" name="Google Shape;230;p45:notes"/>
          <p:cNvSpPr txBox="1"/>
          <p:nvPr>
            <p:ph idx="1" type="body"/>
          </p:nvPr>
        </p:nvSpPr>
        <p:spPr>
          <a:xfrm>
            <a:off x="928687" y="3324225"/>
            <a:ext cx="7426325" cy="31480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46:notes"/>
          <p:cNvSpPr/>
          <p:nvPr>
            <p:ph idx="2" type="sldImg"/>
          </p:nvPr>
        </p:nvSpPr>
        <p:spPr>
          <a:xfrm>
            <a:off x="2892425" y="525462"/>
            <a:ext cx="3498850" cy="262413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36" name="Google Shape;236;p46:notes"/>
          <p:cNvSpPr txBox="1"/>
          <p:nvPr>
            <p:ph idx="1" type="body"/>
          </p:nvPr>
        </p:nvSpPr>
        <p:spPr>
          <a:xfrm>
            <a:off x="928687" y="3324225"/>
            <a:ext cx="7426325" cy="31480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7:notes"/>
          <p:cNvSpPr/>
          <p:nvPr>
            <p:ph idx="2" type="sldImg"/>
          </p:nvPr>
        </p:nvSpPr>
        <p:spPr>
          <a:xfrm>
            <a:off x="2892425" y="525462"/>
            <a:ext cx="3498850" cy="262413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42" name="Google Shape;242;p47:notes"/>
          <p:cNvSpPr txBox="1"/>
          <p:nvPr>
            <p:ph idx="1" type="body"/>
          </p:nvPr>
        </p:nvSpPr>
        <p:spPr>
          <a:xfrm>
            <a:off x="928687" y="3324225"/>
            <a:ext cx="7426325" cy="31480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48:notes"/>
          <p:cNvSpPr/>
          <p:nvPr>
            <p:ph idx="2" type="sldImg"/>
          </p:nvPr>
        </p:nvSpPr>
        <p:spPr>
          <a:xfrm>
            <a:off x="2892425" y="525462"/>
            <a:ext cx="3498850" cy="262413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48" name="Google Shape;248;p48:notes"/>
          <p:cNvSpPr txBox="1"/>
          <p:nvPr>
            <p:ph idx="1" type="body"/>
          </p:nvPr>
        </p:nvSpPr>
        <p:spPr>
          <a:xfrm>
            <a:off x="928687" y="3324225"/>
            <a:ext cx="7426325" cy="31480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9:notes"/>
          <p:cNvSpPr/>
          <p:nvPr>
            <p:ph idx="2" type="sldImg"/>
          </p:nvPr>
        </p:nvSpPr>
        <p:spPr>
          <a:xfrm>
            <a:off x="2892425" y="525462"/>
            <a:ext cx="3498850" cy="262413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54" name="Google Shape;254;p49:notes"/>
          <p:cNvSpPr txBox="1"/>
          <p:nvPr>
            <p:ph idx="1" type="body"/>
          </p:nvPr>
        </p:nvSpPr>
        <p:spPr>
          <a:xfrm>
            <a:off x="928687" y="3324225"/>
            <a:ext cx="7426325" cy="31480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50:notes"/>
          <p:cNvSpPr/>
          <p:nvPr>
            <p:ph idx="2" type="sldImg"/>
          </p:nvPr>
        </p:nvSpPr>
        <p:spPr>
          <a:xfrm>
            <a:off x="2892425" y="525462"/>
            <a:ext cx="3498850" cy="262413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60" name="Google Shape;260;p50:notes"/>
          <p:cNvSpPr txBox="1"/>
          <p:nvPr>
            <p:ph idx="1" type="body"/>
          </p:nvPr>
        </p:nvSpPr>
        <p:spPr>
          <a:xfrm>
            <a:off x="928687" y="3324225"/>
            <a:ext cx="7426325" cy="31480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4:notes"/>
          <p:cNvSpPr txBox="1"/>
          <p:nvPr>
            <p:ph idx="1" type="body"/>
          </p:nvPr>
        </p:nvSpPr>
        <p:spPr>
          <a:xfrm>
            <a:off x="928687" y="3324225"/>
            <a:ext cx="7426325" cy="3148012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" name="Google Shape;49;p4:notes"/>
          <p:cNvSpPr/>
          <p:nvPr>
            <p:ph idx="2" type="sldImg"/>
          </p:nvPr>
        </p:nvSpPr>
        <p:spPr>
          <a:xfrm>
            <a:off x="2892425" y="525462"/>
            <a:ext cx="3498850" cy="262413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51:notes"/>
          <p:cNvSpPr/>
          <p:nvPr>
            <p:ph idx="2" type="sldImg"/>
          </p:nvPr>
        </p:nvSpPr>
        <p:spPr>
          <a:xfrm>
            <a:off x="2892425" y="525462"/>
            <a:ext cx="3498850" cy="262413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66" name="Google Shape;266;p51:notes"/>
          <p:cNvSpPr txBox="1"/>
          <p:nvPr>
            <p:ph idx="1" type="body"/>
          </p:nvPr>
        </p:nvSpPr>
        <p:spPr>
          <a:xfrm>
            <a:off x="928687" y="3324225"/>
            <a:ext cx="7426325" cy="31480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52:notes"/>
          <p:cNvSpPr txBox="1"/>
          <p:nvPr>
            <p:ph idx="1" type="body"/>
          </p:nvPr>
        </p:nvSpPr>
        <p:spPr>
          <a:xfrm>
            <a:off x="928687" y="3324225"/>
            <a:ext cx="7426325" cy="3148012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52:notes"/>
          <p:cNvSpPr/>
          <p:nvPr>
            <p:ph idx="2" type="sldImg"/>
          </p:nvPr>
        </p:nvSpPr>
        <p:spPr>
          <a:xfrm>
            <a:off x="2892425" y="525462"/>
            <a:ext cx="3498850" cy="262413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53:notes"/>
          <p:cNvSpPr/>
          <p:nvPr>
            <p:ph idx="2" type="sldImg"/>
          </p:nvPr>
        </p:nvSpPr>
        <p:spPr>
          <a:xfrm>
            <a:off x="2892425" y="525462"/>
            <a:ext cx="3498850" cy="262413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78" name="Google Shape;278;p53:notes"/>
          <p:cNvSpPr txBox="1"/>
          <p:nvPr>
            <p:ph idx="1" type="body"/>
          </p:nvPr>
        </p:nvSpPr>
        <p:spPr>
          <a:xfrm>
            <a:off x="928687" y="3324225"/>
            <a:ext cx="7426325" cy="31480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cbf542f735_0_52:notes"/>
          <p:cNvSpPr/>
          <p:nvPr>
            <p:ph idx="2" type="sldImg"/>
          </p:nvPr>
        </p:nvSpPr>
        <p:spPr>
          <a:xfrm>
            <a:off x="2892425" y="525462"/>
            <a:ext cx="3498900" cy="2624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84" name="Google Shape;284;gcbf542f735_0_52:notes"/>
          <p:cNvSpPr txBox="1"/>
          <p:nvPr>
            <p:ph idx="1" type="body"/>
          </p:nvPr>
        </p:nvSpPr>
        <p:spPr>
          <a:xfrm>
            <a:off x="928687" y="3324225"/>
            <a:ext cx="7426200" cy="31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cbf542f735_0_43:notes"/>
          <p:cNvSpPr/>
          <p:nvPr>
            <p:ph idx="2" type="sldImg"/>
          </p:nvPr>
        </p:nvSpPr>
        <p:spPr>
          <a:xfrm>
            <a:off x="2892425" y="525462"/>
            <a:ext cx="3498900" cy="2624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cbf542f735_0_43:notes"/>
          <p:cNvSpPr txBox="1"/>
          <p:nvPr>
            <p:ph idx="1" type="body"/>
          </p:nvPr>
        </p:nvSpPr>
        <p:spPr>
          <a:xfrm>
            <a:off x="928687" y="3324225"/>
            <a:ext cx="7426200" cy="3147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gcbf542f735_0_43:notes"/>
          <p:cNvSpPr txBox="1"/>
          <p:nvPr>
            <p:ph idx="12" type="sldNum"/>
          </p:nvPr>
        </p:nvSpPr>
        <p:spPr>
          <a:xfrm>
            <a:off x="5259387" y="6646862"/>
            <a:ext cx="4022700" cy="349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cbf542f735_0_62:notes"/>
          <p:cNvSpPr/>
          <p:nvPr>
            <p:ph idx="2" type="sldImg"/>
          </p:nvPr>
        </p:nvSpPr>
        <p:spPr>
          <a:xfrm>
            <a:off x="2892425" y="525462"/>
            <a:ext cx="3498900" cy="2624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cbf542f735_0_62:notes"/>
          <p:cNvSpPr txBox="1"/>
          <p:nvPr>
            <p:ph idx="1" type="body"/>
          </p:nvPr>
        </p:nvSpPr>
        <p:spPr>
          <a:xfrm>
            <a:off x="928687" y="3324225"/>
            <a:ext cx="7426200" cy="3147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gcbf542f735_0_62:notes"/>
          <p:cNvSpPr txBox="1"/>
          <p:nvPr>
            <p:ph idx="12" type="sldNum"/>
          </p:nvPr>
        </p:nvSpPr>
        <p:spPr>
          <a:xfrm>
            <a:off x="5259387" y="6646862"/>
            <a:ext cx="4022700" cy="349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lang="en-US"/>
              <a:t>‹#›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cbf542f735_0_70:notes"/>
          <p:cNvSpPr/>
          <p:nvPr>
            <p:ph idx="2" type="sldImg"/>
          </p:nvPr>
        </p:nvSpPr>
        <p:spPr>
          <a:xfrm>
            <a:off x="2892425" y="525462"/>
            <a:ext cx="3498900" cy="2624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cbf542f735_0_70:notes"/>
          <p:cNvSpPr txBox="1"/>
          <p:nvPr>
            <p:ph idx="1" type="body"/>
          </p:nvPr>
        </p:nvSpPr>
        <p:spPr>
          <a:xfrm>
            <a:off x="928687" y="3324225"/>
            <a:ext cx="7426200" cy="3147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gcbf542f735_0_70:notes"/>
          <p:cNvSpPr txBox="1"/>
          <p:nvPr>
            <p:ph idx="12" type="sldNum"/>
          </p:nvPr>
        </p:nvSpPr>
        <p:spPr>
          <a:xfrm>
            <a:off x="5259387" y="6646862"/>
            <a:ext cx="4022700" cy="349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lang="en-US"/>
              <a:t>‹#›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cbf542f735_0_78:notes"/>
          <p:cNvSpPr/>
          <p:nvPr>
            <p:ph idx="2" type="sldImg"/>
          </p:nvPr>
        </p:nvSpPr>
        <p:spPr>
          <a:xfrm>
            <a:off x="2892425" y="525462"/>
            <a:ext cx="3498900" cy="2624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cbf542f735_0_78:notes"/>
          <p:cNvSpPr txBox="1"/>
          <p:nvPr>
            <p:ph idx="1" type="body"/>
          </p:nvPr>
        </p:nvSpPr>
        <p:spPr>
          <a:xfrm>
            <a:off x="928687" y="3324225"/>
            <a:ext cx="7426200" cy="3147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gcbf542f735_0_78:notes"/>
          <p:cNvSpPr txBox="1"/>
          <p:nvPr>
            <p:ph idx="12" type="sldNum"/>
          </p:nvPr>
        </p:nvSpPr>
        <p:spPr>
          <a:xfrm>
            <a:off x="5259387" y="6646862"/>
            <a:ext cx="4022700" cy="349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lang="en-US"/>
              <a:t>‹#›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cbf542f735_0_85:notes"/>
          <p:cNvSpPr/>
          <p:nvPr>
            <p:ph idx="2" type="sldImg"/>
          </p:nvPr>
        </p:nvSpPr>
        <p:spPr>
          <a:xfrm>
            <a:off x="2892425" y="525462"/>
            <a:ext cx="3498900" cy="2624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cbf542f735_0_85:notes"/>
          <p:cNvSpPr txBox="1"/>
          <p:nvPr>
            <p:ph idx="1" type="body"/>
          </p:nvPr>
        </p:nvSpPr>
        <p:spPr>
          <a:xfrm>
            <a:off x="928687" y="3324225"/>
            <a:ext cx="7426200" cy="3147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gcbf542f735_0_85:notes"/>
          <p:cNvSpPr txBox="1"/>
          <p:nvPr>
            <p:ph idx="12" type="sldNum"/>
          </p:nvPr>
        </p:nvSpPr>
        <p:spPr>
          <a:xfrm>
            <a:off x="5259387" y="6646862"/>
            <a:ext cx="4022700" cy="349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lang="en-US"/>
              <a:t>‹#›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cbf542f735_0_94:notes"/>
          <p:cNvSpPr/>
          <p:nvPr>
            <p:ph idx="2" type="sldImg"/>
          </p:nvPr>
        </p:nvSpPr>
        <p:spPr>
          <a:xfrm>
            <a:off x="2892425" y="525462"/>
            <a:ext cx="3498900" cy="2624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cbf542f735_0_94:notes"/>
          <p:cNvSpPr txBox="1"/>
          <p:nvPr>
            <p:ph idx="1" type="body"/>
          </p:nvPr>
        </p:nvSpPr>
        <p:spPr>
          <a:xfrm>
            <a:off x="928687" y="3324225"/>
            <a:ext cx="7426200" cy="3147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gcbf542f735_0_94:notes"/>
          <p:cNvSpPr txBox="1"/>
          <p:nvPr>
            <p:ph idx="12" type="sldNum"/>
          </p:nvPr>
        </p:nvSpPr>
        <p:spPr>
          <a:xfrm>
            <a:off x="5259387" y="6646862"/>
            <a:ext cx="4022700" cy="349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5:notes"/>
          <p:cNvSpPr/>
          <p:nvPr>
            <p:ph idx="2" type="sldImg"/>
          </p:nvPr>
        </p:nvSpPr>
        <p:spPr>
          <a:xfrm>
            <a:off x="2892425" y="525462"/>
            <a:ext cx="3498850" cy="262413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6" name="Google Shape;56;p5:notes"/>
          <p:cNvSpPr txBox="1"/>
          <p:nvPr>
            <p:ph idx="1" type="body"/>
          </p:nvPr>
        </p:nvSpPr>
        <p:spPr>
          <a:xfrm>
            <a:off x="928687" y="3324225"/>
            <a:ext cx="7426325" cy="31480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cbf542f735_0_101:notes"/>
          <p:cNvSpPr/>
          <p:nvPr>
            <p:ph idx="2" type="sldImg"/>
          </p:nvPr>
        </p:nvSpPr>
        <p:spPr>
          <a:xfrm>
            <a:off x="2892425" y="525462"/>
            <a:ext cx="3498900" cy="2624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cbf542f735_0_101:notes"/>
          <p:cNvSpPr txBox="1"/>
          <p:nvPr>
            <p:ph idx="1" type="body"/>
          </p:nvPr>
        </p:nvSpPr>
        <p:spPr>
          <a:xfrm>
            <a:off x="928687" y="3324225"/>
            <a:ext cx="7426200" cy="3147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gcbf542f735_0_101:notes"/>
          <p:cNvSpPr txBox="1"/>
          <p:nvPr>
            <p:ph idx="12" type="sldNum"/>
          </p:nvPr>
        </p:nvSpPr>
        <p:spPr>
          <a:xfrm>
            <a:off x="5259387" y="6646862"/>
            <a:ext cx="4022700" cy="349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cbf542f735_0_108:notes"/>
          <p:cNvSpPr/>
          <p:nvPr>
            <p:ph idx="2" type="sldImg"/>
          </p:nvPr>
        </p:nvSpPr>
        <p:spPr>
          <a:xfrm>
            <a:off x="2892425" y="525462"/>
            <a:ext cx="3498900" cy="2624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39" name="Google Shape;339;gcbf542f735_0_108:notes"/>
          <p:cNvSpPr txBox="1"/>
          <p:nvPr>
            <p:ph idx="1" type="body"/>
          </p:nvPr>
        </p:nvSpPr>
        <p:spPr>
          <a:xfrm>
            <a:off x="928687" y="3324225"/>
            <a:ext cx="7426200" cy="31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cbf542f735_0_113:notes"/>
          <p:cNvSpPr/>
          <p:nvPr>
            <p:ph idx="2" type="sldImg"/>
          </p:nvPr>
        </p:nvSpPr>
        <p:spPr>
          <a:xfrm>
            <a:off x="2892425" y="525462"/>
            <a:ext cx="3498900" cy="2624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cbf542f735_0_113:notes"/>
          <p:cNvSpPr txBox="1"/>
          <p:nvPr>
            <p:ph idx="1" type="body"/>
          </p:nvPr>
        </p:nvSpPr>
        <p:spPr>
          <a:xfrm>
            <a:off x="928687" y="3324225"/>
            <a:ext cx="7426200" cy="3147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gcbf542f735_0_113:notes"/>
          <p:cNvSpPr txBox="1"/>
          <p:nvPr>
            <p:ph idx="12" type="sldNum"/>
          </p:nvPr>
        </p:nvSpPr>
        <p:spPr>
          <a:xfrm>
            <a:off x="5259387" y="6646862"/>
            <a:ext cx="4022700" cy="349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cbf542f735_0_122:notes"/>
          <p:cNvSpPr/>
          <p:nvPr>
            <p:ph idx="2" type="sldImg"/>
          </p:nvPr>
        </p:nvSpPr>
        <p:spPr>
          <a:xfrm>
            <a:off x="2892425" y="525462"/>
            <a:ext cx="3498900" cy="2624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cbf542f735_0_122:notes"/>
          <p:cNvSpPr txBox="1"/>
          <p:nvPr>
            <p:ph idx="1" type="body"/>
          </p:nvPr>
        </p:nvSpPr>
        <p:spPr>
          <a:xfrm>
            <a:off x="928687" y="3324225"/>
            <a:ext cx="7426200" cy="3147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gcbf542f735_0_122:notes"/>
          <p:cNvSpPr txBox="1"/>
          <p:nvPr>
            <p:ph idx="12" type="sldNum"/>
          </p:nvPr>
        </p:nvSpPr>
        <p:spPr>
          <a:xfrm>
            <a:off x="5259387" y="6646862"/>
            <a:ext cx="4022700" cy="349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cbf542f735_0_131:notes"/>
          <p:cNvSpPr/>
          <p:nvPr>
            <p:ph idx="2" type="sldImg"/>
          </p:nvPr>
        </p:nvSpPr>
        <p:spPr>
          <a:xfrm>
            <a:off x="2892425" y="525462"/>
            <a:ext cx="3498900" cy="2624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cbf542f735_0_131:notes"/>
          <p:cNvSpPr txBox="1"/>
          <p:nvPr>
            <p:ph idx="1" type="body"/>
          </p:nvPr>
        </p:nvSpPr>
        <p:spPr>
          <a:xfrm>
            <a:off x="928687" y="3324225"/>
            <a:ext cx="7426200" cy="3147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gcbf542f735_0_131:notes"/>
          <p:cNvSpPr txBox="1"/>
          <p:nvPr>
            <p:ph idx="12" type="sldNum"/>
          </p:nvPr>
        </p:nvSpPr>
        <p:spPr>
          <a:xfrm>
            <a:off x="5259387" y="6646862"/>
            <a:ext cx="4022700" cy="349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cbf542f735_0_138:notes"/>
          <p:cNvSpPr/>
          <p:nvPr>
            <p:ph idx="2" type="sldImg"/>
          </p:nvPr>
        </p:nvSpPr>
        <p:spPr>
          <a:xfrm>
            <a:off x="2892425" y="525462"/>
            <a:ext cx="3498900" cy="2624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cbf542f735_0_138:notes"/>
          <p:cNvSpPr txBox="1"/>
          <p:nvPr>
            <p:ph idx="1" type="body"/>
          </p:nvPr>
        </p:nvSpPr>
        <p:spPr>
          <a:xfrm>
            <a:off x="928687" y="3324225"/>
            <a:ext cx="7426200" cy="3147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gcbf542f735_0_138:notes"/>
          <p:cNvSpPr txBox="1"/>
          <p:nvPr>
            <p:ph idx="12" type="sldNum"/>
          </p:nvPr>
        </p:nvSpPr>
        <p:spPr>
          <a:xfrm>
            <a:off x="5259387" y="6646862"/>
            <a:ext cx="4022700" cy="349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cbf542f735_0_147:notes"/>
          <p:cNvSpPr/>
          <p:nvPr>
            <p:ph idx="2" type="sldImg"/>
          </p:nvPr>
        </p:nvSpPr>
        <p:spPr>
          <a:xfrm>
            <a:off x="2892425" y="525462"/>
            <a:ext cx="3498900" cy="2624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cbf542f735_0_147:notes"/>
          <p:cNvSpPr txBox="1"/>
          <p:nvPr>
            <p:ph idx="1" type="body"/>
          </p:nvPr>
        </p:nvSpPr>
        <p:spPr>
          <a:xfrm>
            <a:off x="928687" y="3324225"/>
            <a:ext cx="7426200" cy="3147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gcbf542f735_0_147:notes"/>
          <p:cNvSpPr txBox="1"/>
          <p:nvPr>
            <p:ph idx="12" type="sldNum"/>
          </p:nvPr>
        </p:nvSpPr>
        <p:spPr>
          <a:xfrm>
            <a:off x="5259387" y="6646862"/>
            <a:ext cx="4022700" cy="349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cbf542f735_0_155:notes"/>
          <p:cNvSpPr/>
          <p:nvPr>
            <p:ph idx="2" type="sldImg"/>
          </p:nvPr>
        </p:nvSpPr>
        <p:spPr>
          <a:xfrm>
            <a:off x="2892425" y="525462"/>
            <a:ext cx="3498900" cy="2624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80" name="Google Shape;380;gcbf542f735_0_155:notes"/>
          <p:cNvSpPr txBox="1"/>
          <p:nvPr>
            <p:ph idx="1" type="body"/>
          </p:nvPr>
        </p:nvSpPr>
        <p:spPr>
          <a:xfrm>
            <a:off x="928687" y="3324225"/>
            <a:ext cx="7426200" cy="31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cbf542f735_0_162:notes"/>
          <p:cNvSpPr/>
          <p:nvPr>
            <p:ph idx="2" type="sldImg"/>
          </p:nvPr>
        </p:nvSpPr>
        <p:spPr>
          <a:xfrm>
            <a:off x="2892425" y="525462"/>
            <a:ext cx="3498900" cy="2624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cbf542f735_0_162:notes"/>
          <p:cNvSpPr txBox="1"/>
          <p:nvPr>
            <p:ph idx="1" type="body"/>
          </p:nvPr>
        </p:nvSpPr>
        <p:spPr>
          <a:xfrm>
            <a:off x="928687" y="3324225"/>
            <a:ext cx="7426200" cy="3147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gcbf542f735_0_162:notes"/>
          <p:cNvSpPr txBox="1"/>
          <p:nvPr>
            <p:ph idx="12" type="sldNum"/>
          </p:nvPr>
        </p:nvSpPr>
        <p:spPr>
          <a:xfrm>
            <a:off x="5259387" y="6646862"/>
            <a:ext cx="4022700" cy="349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cbf542f735_0_171:notes"/>
          <p:cNvSpPr/>
          <p:nvPr>
            <p:ph idx="2" type="sldImg"/>
          </p:nvPr>
        </p:nvSpPr>
        <p:spPr>
          <a:xfrm>
            <a:off x="2892425" y="525462"/>
            <a:ext cx="3498900" cy="2624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cbf542f735_0_171:notes"/>
          <p:cNvSpPr txBox="1"/>
          <p:nvPr>
            <p:ph idx="1" type="body"/>
          </p:nvPr>
        </p:nvSpPr>
        <p:spPr>
          <a:xfrm>
            <a:off x="928687" y="3324225"/>
            <a:ext cx="7426200" cy="3147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gcbf542f735_0_171:notes"/>
          <p:cNvSpPr txBox="1"/>
          <p:nvPr>
            <p:ph idx="12" type="sldNum"/>
          </p:nvPr>
        </p:nvSpPr>
        <p:spPr>
          <a:xfrm>
            <a:off x="5259387" y="6646862"/>
            <a:ext cx="4022700" cy="349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7:notes"/>
          <p:cNvSpPr/>
          <p:nvPr>
            <p:ph idx="2" type="sldImg"/>
          </p:nvPr>
        </p:nvSpPr>
        <p:spPr>
          <a:xfrm>
            <a:off x="2892425" y="525462"/>
            <a:ext cx="3498850" cy="262413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2" name="Google Shape;62;p7:notes"/>
          <p:cNvSpPr txBox="1"/>
          <p:nvPr>
            <p:ph idx="1" type="body"/>
          </p:nvPr>
        </p:nvSpPr>
        <p:spPr>
          <a:xfrm>
            <a:off x="928687" y="3324225"/>
            <a:ext cx="7426325" cy="31480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cbf542f735_0_178:notes"/>
          <p:cNvSpPr/>
          <p:nvPr>
            <p:ph idx="2" type="sldImg"/>
          </p:nvPr>
        </p:nvSpPr>
        <p:spPr>
          <a:xfrm>
            <a:off x="2892425" y="525462"/>
            <a:ext cx="3498900" cy="2624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cbf542f735_0_178:notes"/>
          <p:cNvSpPr txBox="1"/>
          <p:nvPr>
            <p:ph idx="1" type="body"/>
          </p:nvPr>
        </p:nvSpPr>
        <p:spPr>
          <a:xfrm>
            <a:off x="928687" y="3324225"/>
            <a:ext cx="7426200" cy="3147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gcbf542f735_0_178:notes"/>
          <p:cNvSpPr txBox="1"/>
          <p:nvPr>
            <p:ph idx="12" type="sldNum"/>
          </p:nvPr>
        </p:nvSpPr>
        <p:spPr>
          <a:xfrm>
            <a:off x="5259387" y="6646862"/>
            <a:ext cx="4022700" cy="349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cbf542f735_0_188:notes"/>
          <p:cNvSpPr/>
          <p:nvPr>
            <p:ph idx="2" type="sldImg"/>
          </p:nvPr>
        </p:nvSpPr>
        <p:spPr>
          <a:xfrm>
            <a:off x="2892425" y="525462"/>
            <a:ext cx="3498900" cy="2624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cbf542f735_0_188:notes"/>
          <p:cNvSpPr txBox="1"/>
          <p:nvPr>
            <p:ph idx="1" type="body"/>
          </p:nvPr>
        </p:nvSpPr>
        <p:spPr>
          <a:xfrm>
            <a:off x="928687" y="3324225"/>
            <a:ext cx="7426200" cy="3147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gcbf542f735_0_188:notes"/>
          <p:cNvSpPr txBox="1"/>
          <p:nvPr>
            <p:ph idx="12" type="sldNum"/>
          </p:nvPr>
        </p:nvSpPr>
        <p:spPr>
          <a:xfrm>
            <a:off x="5259387" y="6646862"/>
            <a:ext cx="4022700" cy="349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cbf542f735_0_195:notes"/>
          <p:cNvSpPr/>
          <p:nvPr>
            <p:ph idx="2" type="sldImg"/>
          </p:nvPr>
        </p:nvSpPr>
        <p:spPr>
          <a:xfrm>
            <a:off x="2892425" y="525462"/>
            <a:ext cx="3498900" cy="2624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cbf542f735_0_195:notes"/>
          <p:cNvSpPr txBox="1"/>
          <p:nvPr>
            <p:ph idx="1" type="body"/>
          </p:nvPr>
        </p:nvSpPr>
        <p:spPr>
          <a:xfrm>
            <a:off x="928687" y="3324225"/>
            <a:ext cx="7426200" cy="3147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gcbf542f735_0_195:notes"/>
          <p:cNvSpPr txBox="1"/>
          <p:nvPr>
            <p:ph idx="12" type="sldNum"/>
          </p:nvPr>
        </p:nvSpPr>
        <p:spPr>
          <a:xfrm>
            <a:off x="5259387" y="6646862"/>
            <a:ext cx="4022700" cy="349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cbf542f735_0_202:notes"/>
          <p:cNvSpPr/>
          <p:nvPr>
            <p:ph idx="2" type="sldImg"/>
          </p:nvPr>
        </p:nvSpPr>
        <p:spPr>
          <a:xfrm>
            <a:off x="2892425" y="525462"/>
            <a:ext cx="3498900" cy="2624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cbf542f735_0_202:notes"/>
          <p:cNvSpPr txBox="1"/>
          <p:nvPr>
            <p:ph idx="1" type="body"/>
          </p:nvPr>
        </p:nvSpPr>
        <p:spPr>
          <a:xfrm>
            <a:off x="928687" y="3324225"/>
            <a:ext cx="7426200" cy="3147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gcbf542f735_0_202:notes"/>
          <p:cNvSpPr txBox="1"/>
          <p:nvPr>
            <p:ph idx="12" type="sldNum"/>
          </p:nvPr>
        </p:nvSpPr>
        <p:spPr>
          <a:xfrm>
            <a:off x="5259387" y="6646862"/>
            <a:ext cx="4022700" cy="349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cbf542f735_0_210:notes"/>
          <p:cNvSpPr/>
          <p:nvPr>
            <p:ph idx="2" type="sldImg"/>
          </p:nvPr>
        </p:nvSpPr>
        <p:spPr>
          <a:xfrm>
            <a:off x="2892425" y="525462"/>
            <a:ext cx="3498900" cy="2624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cbf542f735_0_210:notes"/>
          <p:cNvSpPr txBox="1"/>
          <p:nvPr>
            <p:ph idx="1" type="body"/>
          </p:nvPr>
        </p:nvSpPr>
        <p:spPr>
          <a:xfrm>
            <a:off x="928687" y="3324225"/>
            <a:ext cx="7426200" cy="3147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" name="Google Shape;429;gcbf542f735_0_210:notes"/>
          <p:cNvSpPr txBox="1"/>
          <p:nvPr>
            <p:ph idx="12" type="sldNum"/>
          </p:nvPr>
        </p:nvSpPr>
        <p:spPr>
          <a:xfrm>
            <a:off x="5259387" y="6646862"/>
            <a:ext cx="4022700" cy="349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cbf542f735_0_217:notes"/>
          <p:cNvSpPr/>
          <p:nvPr>
            <p:ph idx="2" type="sldImg"/>
          </p:nvPr>
        </p:nvSpPr>
        <p:spPr>
          <a:xfrm>
            <a:off x="2892425" y="525462"/>
            <a:ext cx="3498900" cy="2624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cbf542f735_0_217:notes"/>
          <p:cNvSpPr txBox="1"/>
          <p:nvPr>
            <p:ph idx="1" type="body"/>
          </p:nvPr>
        </p:nvSpPr>
        <p:spPr>
          <a:xfrm>
            <a:off x="928687" y="3324225"/>
            <a:ext cx="7426200" cy="3147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6" name="Google Shape;436;gcbf542f735_0_217:notes"/>
          <p:cNvSpPr txBox="1"/>
          <p:nvPr>
            <p:ph idx="12" type="sldNum"/>
          </p:nvPr>
        </p:nvSpPr>
        <p:spPr>
          <a:xfrm>
            <a:off x="5259387" y="6646862"/>
            <a:ext cx="4022700" cy="349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cbf542f735_0_225:notes"/>
          <p:cNvSpPr/>
          <p:nvPr>
            <p:ph idx="2" type="sldImg"/>
          </p:nvPr>
        </p:nvSpPr>
        <p:spPr>
          <a:xfrm>
            <a:off x="2892425" y="525462"/>
            <a:ext cx="3498900" cy="2624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cbf542f735_0_225:notes"/>
          <p:cNvSpPr txBox="1"/>
          <p:nvPr>
            <p:ph idx="1" type="body"/>
          </p:nvPr>
        </p:nvSpPr>
        <p:spPr>
          <a:xfrm>
            <a:off x="928687" y="3324225"/>
            <a:ext cx="7426200" cy="3147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gcbf542f735_0_225:notes"/>
          <p:cNvSpPr txBox="1"/>
          <p:nvPr>
            <p:ph idx="12" type="sldNum"/>
          </p:nvPr>
        </p:nvSpPr>
        <p:spPr>
          <a:xfrm>
            <a:off x="5259387" y="6646862"/>
            <a:ext cx="4022700" cy="349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cbf542f735_0_0:notes"/>
          <p:cNvSpPr/>
          <p:nvPr>
            <p:ph idx="2" type="sldImg"/>
          </p:nvPr>
        </p:nvSpPr>
        <p:spPr>
          <a:xfrm>
            <a:off x="2892425" y="525462"/>
            <a:ext cx="3498900" cy="2624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cbf542f735_0_0:notes"/>
          <p:cNvSpPr txBox="1"/>
          <p:nvPr>
            <p:ph idx="1" type="body"/>
          </p:nvPr>
        </p:nvSpPr>
        <p:spPr>
          <a:xfrm>
            <a:off x="928687" y="3324225"/>
            <a:ext cx="7426200" cy="3147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Google Shape;450;gcbf542f735_0_0:notes"/>
          <p:cNvSpPr txBox="1"/>
          <p:nvPr>
            <p:ph idx="12" type="sldNum"/>
          </p:nvPr>
        </p:nvSpPr>
        <p:spPr>
          <a:xfrm>
            <a:off x="5259387" y="6646862"/>
            <a:ext cx="4022700" cy="349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lang="en-US"/>
              <a:t>‹#›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cbf542f735_0_24:notes"/>
          <p:cNvSpPr/>
          <p:nvPr>
            <p:ph idx="2" type="sldImg"/>
          </p:nvPr>
        </p:nvSpPr>
        <p:spPr>
          <a:xfrm>
            <a:off x="2892425" y="525462"/>
            <a:ext cx="3498900" cy="2624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cbf542f735_0_24:notes"/>
          <p:cNvSpPr txBox="1"/>
          <p:nvPr>
            <p:ph idx="1" type="body"/>
          </p:nvPr>
        </p:nvSpPr>
        <p:spPr>
          <a:xfrm>
            <a:off x="928687" y="3324225"/>
            <a:ext cx="7426200" cy="3147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gcbf542f735_0_24:notes"/>
          <p:cNvSpPr txBox="1"/>
          <p:nvPr>
            <p:ph idx="12" type="sldNum"/>
          </p:nvPr>
        </p:nvSpPr>
        <p:spPr>
          <a:xfrm>
            <a:off x="5259387" y="6646862"/>
            <a:ext cx="4022700" cy="349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cbf542f735_0_31:notes"/>
          <p:cNvSpPr/>
          <p:nvPr>
            <p:ph idx="2" type="sldImg"/>
          </p:nvPr>
        </p:nvSpPr>
        <p:spPr>
          <a:xfrm>
            <a:off x="2892425" y="525462"/>
            <a:ext cx="3498900" cy="2624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cbf542f735_0_31:notes"/>
          <p:cNvSpPr txBox="1"/>
          <p:nvPr>
            <p:ph idx="1" type="body"/>
          </p:nvPr>
        </p:nvSpPr>
        <p:spPr>
          <a:xfrm>
            <a:off x="928687" y="3324225"/>
            <a:ext cx="7426200" cy="3147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4" name="Google Shape;464;gcbf542f735_0_31:notes"/>
          <p:cNvSpPr txBox="1"/>
          <p:nvPr>
            <p:ph idx="12" type="sldNum"/>
          </p:nvPr>
        </p:nvSpPr>
        <p:spPr>
          <a:xfrm>
            <a:off x="5259387" y="6646862"/>
            <a:ext cx="4022700" cy="349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8:notes"/>
          <p:cNvSpPr/>
          <p:nvPr>
            <p:ph idx="2" type="sldImg"/>
          </p:nvPr>
        </p:nvSpPr>
        <p:spPr>
          <a:xfrm>
            <a:off x="2892425" y="525462"/>
            <a:ext cx="3498850" cy="262413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8" name="Google Shape;68;p8:notes"/>
          <p:cNvSpPr txBox="1"/>
          <p:nvPr>
            <p:ph idx="1" type="body"/>
          </p:nvPr>
        </p:nvSpPr>
        <p:spPr>
          <a:xfrm>
            <a:off x="1238250" y="3324225"/>
            <a:ext cx="6807200" cy="31480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9:notes"/>
          <p:cNvSpPr txBox="1"/>
          <p:nvPr>
            <p:ph idx="1" type="body"/>
          </p:nvPr>
        </p:nvSpPr>
        <p:spPr>
          <a:xfrm>
            <a:off x="928687" y="3324225"/>
            <a:ext cx="7426325" cy="3148012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9:notes"/>
          <p:cNvSpPr/>
          <p:nvPr>
            <p:ph idx="2" type="sldImg"/>
          </p:nvPr>
        </p:nvSpPr>
        <p:spPr>
          <a:xfrm>
            <a:off x="2892425" y="525462"/>
            <a:ext cx="3498850" cy="262413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3:notes"/>
          <p:cNvSpPr/>
          <p:nvPr>
            <p:ph idx="2" type="sldImg"/>
          </p:nvPr>
        </p:nvSpPr>
        <p:spPr>
          <a:xfrm>
            <a:off x="2892425" y="525462"/>
            <a:ext cx="3498850" cy="262413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0" name="Google Shape;80;p13:notes"/>
          <p:cNvSpPr txBox="1"/>
          <p:nvPr>
            <p:ph idx="1" type="body"/>
          </p:nvPr>
        </p:nvSpPr>
        <p:spPr>
          <a:xfrm>
            <a:off x="928687" y="3324225"/>
            <a:ext cx="7426325" cy="31480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685800" y="3886200"/>
            <a:ext cx="70866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spcBef>
                <a:spcPts val="480"/>
              </a:spcBef>
              <a:spcAft>
                <a:spcPts val="0"/>
              </a:spcAft>
              <a:buSzPts val="2400"/>
              <a:buFont typeface="Noto Sans Symbols"/>
              <a:buNone/>
              <a:defRPr/>
            </a:lvl1pPr>
            <a:lvl2pPr lvl="1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2pPr>
            <a:lvl3pPr lvl="2" algn="l">
              <a:spcBef>
                <a:spcPts val="360"/>
              </a:spcBef>
              <a:spcAft>
                <a:spcPts val="0"/>
              </a:spcAft>
              <a:buSzPts val="1800"/>
              <a:buChar char="—"/>
              <a:defRPr/>
            </a:lvl3pPr>
            <a:lvl4pPr lvl="3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4pPr>
            <a:lvl5pPr lvl="4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5pPr>
            <a:lvl6pPr lvl="5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6pPr>
            <a:lvl7pPr lvl="6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7pPr>
            <a:lvl8pPr lvl="7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8pPr>
            <a:lvl9pPr lvl="8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/>
          <p:nvPr>
            <p:ph type="title"/>
          </p:nvPr>
        </p:nvSpPr>
        <p:spPr>
          <a:xfrm>
            <a:off x="685800" y="228600"/>
            <a:ext cx="7772400" cy="914400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685800" y="1295400"/>
            <a:ext cx="7772400" cy="53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SzPts val="1800"/>
              <a:buChar char="∙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SzPts val="1800"/>
              <a:buChar char="—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0" type="dt"/>
          </p:nvPr>
        </p:nvSpPr>
        <p:spPr>
          <a:xfrm>
            <a:off x="685800" y="6248400"/>
            <a:ext cx="2362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</a:t>
            </a: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2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685800" y="228600"/>
            <a:ext cx="7772400" cy="914400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rgbClr val="00006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rgbClr val="000066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rgbClr val="000066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rgbClr val="000066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rgbClr val="000066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000066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000066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000066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00006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685800" y="1295400"/>
            <a:ext cx="7772400" cy="53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>
            <a:lvl1pPr indent="-381000" lvl="0" marL="457200" marR="0" rtl="0" algn="l">
              <a:spcBef>
                <a:spcPts val="48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Noto Sans Symbols"/>
              <a:buChar char="∙"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spcBef>
                <a:spcPts val="400"/>
              </a:spcBef>
              <a:spcAft>
                <a:spcPts val="0"/>
              </a:spcAft>
              <a:buClr>
                <a:srgbClr val="000099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Arial"/>
              <a:buChar char="—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rgbClr val="000099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rtl="0" algn="l">
              <a:spcBef>
                <a:spcPts val="320"/>
              </a:spcBef>
              <a:spcAft>
                <a:spcPts val="0"/>
              </a:spcAft>
              <a:buClr>
                <a:srgbClr val="000099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spcBef>
                <a:spcPts val="320"/>
              </a:spcBef>
              <a:spcAft>
                <a:spcPts val="0"/>
              </a:spcAft>
              <a:buClr>
                <a:srgbClr val="000099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spcBef>
                <a:spcPts val="320"/>
              </a:spcBef>
              <a:spcAft>
                <a:spcPts val="0"/>
              </a:spcAft>
              <a:buClr>
                <a:srgbClr val="000099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spcBef>
                <a:spcPts val="320"/>
              </a:spcBef>
              <a:spcAft>
                <a:spcPts val="0"/>
              </a:spcAft>
              <a:buClr>
                <a:srgbClr val="000099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spcBef>
                <a:spcPts val="320"/>
              </a:spcBef>
              <a:spcAft>
                <a:spcPts val="0"/>
              </a:spcAft>
              <a:buClr>
                <a:srgbClr val="000099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685800" y="228600"/>
            <a:ext cx="7772400" cy="914400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rgbClr val="00006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rgbClr val="000066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rgbClr val="000066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rgbClr val="000066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rgbClr val="000066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000066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000066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000066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00006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1" type="body"/>
          </p:nvPr>
        </p:nvSpPr>
        <p:spPr>
          <a:xfrm>
            <a:off x="685800" y="1295400"/>
            <a:ext cx="7772400" cy="53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>
            <a:lvl1pPr indent="-381000" lvl="0" marL="457200" marR="0" rtl="0" algn="l">
              <a:spcBef>
                <a:spcPts val="48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Noto Sans Symbols"/>
              <a:buChar char="∙"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spcBef>
                <a:spcPts val="400"/>
              </a:spcBef>
              <a:spcAft>
                <a:spcPts val="0"/>
              </a:spcAft>
              <a:buClr>
                <a:srgbClr val="000099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Arial"/>
              <a:buChar char="—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rgbClr val="000099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rtl="0" algn="l">
              <a:spcBef>
                <a:spcPts val="320"/>
              </a:spcBef>
              <a:spcAft>
                <a:spcPts val="0"/>
              </a:spcAft>
              <a:buClr>
                <a:srgbClr val="000099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spcBef>
                <a:spcPts val="320"/>
              </a:spcBef>
              <a:spcAft>
                <a:spcPts val="0"/>
              </a:spcAft>
              <a:buClr>
                <a:srgbClr val="000099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spcBef>
                <a:spcPts val="320"/>
              </a:spcBef>
              <a:spcAft>
                <a:spcPts val="0"/>
              </a:spcAft>
              <a:buClr>
                <a:srgbClr val="000099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spcBef>
                <a:spcPts val="320"/>
              </a:spcBef>
              <a:spcAft>
                <a:spcPts val="0"/>
              </a:spcAft>
              <a:buClr>
                <a:srgbClr val="000099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spcBef>
                <a:spcPts val="320"/>
              </a:spcBef>
              <a:spcAft>
                <a:spcPts val="0"/>
              </a:spcAft>
              <a:buClr>
                <a:srgbClr val="000099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0" type="dt"/>
          </p:nvPr>
        </p:nvSpPr>
        <p:spPr>
          <a:xfrm>
            <a:off x="685800" y="6248400"/>
            <a:ext cx="2362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19" name="Google Shape;19;p3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</a:t>
            </a: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8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8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3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0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6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2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11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26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8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17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18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14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28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25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8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23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2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21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24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22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15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19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27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29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7.xml"/><Relationship Id="rId3" Type="http://schemas.openxmlformats.org/officeDocument/2006/relationships/hyperlink" Target="https://docs.anaconda.com/anaconda/install/" TargetMode="External"/><Relationship Id="rId4" Type="http://schemas.openxmlformats.org/officeDocument/2006/relationships/hyperlink" Target="https://docs.anaconda.com/anaconda/install/" TargetMode="Externa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9.xml"/><Relationship Id="rId3" Type="http://schemas.openxmlformats.org/officeDocument/2006/relationships/hyperlink" Target="https://jupyter.org/install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hyperlink" Target="http://pydev.sourceforge.net/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/>
          <p:nvPr>
            <p:ph type="ctrTitle"/>
          </p:nvPr>
        </p:nvSpPr>
        <p:spPr>
          <a:xfrm>
            <a:off x="685800" y="2286000"/>
            <a:ext cx="7772400" cy="1143000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66"/>
              </a:buClr>
              <a:buSzPts val="8000"/>
              <a:buFont typeface="Arial"/>
              <a:buNone/>
            </a:pPr>
            <a:r>
              <a:rPr lang="en-US" sz="8000"/>
              <a:t>Intro to Python</a:t>
            </a:r>
            <a:endParaRPr/>
          </a:p>
        </p:txBody>
      </p:sp>
      <p:pic>
        <p:nvPicPr>
          <p:cNvPr descr="j0111078" id="32" name="Google Shape;32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34200" y="4321175"/>
            <a:ext cx="1752600" cy="253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33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8600" y="228600"/>
            <a:ext cx="1524000" cy="152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4"/>
          <p:cNvSpPr txBox="1"/>
          <p:nvPr>
            <p:ph type="title"/>
          </p:nvPr>
        </p:nvSpPr>
        <p:spPr>
          <a:xfrm>
            <a:off x="685800" y="228600"/>
            <a:ext cx="7772400" cy="914400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66"/>
              </a:buClr>
              <a:buSzPts val="4000"/>
              <a:buFont typeface="Arial"/>
              <a:buNone/>
            </a:pPr>
            <a:r>
              <a:rPr b="1" i="0" lang="en-US" sz="4000" u="none">
                <a:solidFill>
                  <a:srgbClr val="000066"/>
                </a:solidFill>
                <a:latin typeface="Arial"/>
                <a:ea typeface="Arial"/>
                <a:cs typeface="Arial"/>
                <a:sym typeface="Arial"/>
              </a:rPr>
              <a:t>Python Scripts</a:t>
            </a:r>
            <a:endParaRPr/>
          </a:p>
        </p:txBody>
      </p:sp>
      <p:sp>
        <p:nvSpPr>
          <p:cNvPr id="89" name="Google Shape;89;p14"/>
          <p:cNvSpPr txBox="1"/>
          <p:nvPr>
            <p:ph idx="1" type="body"/>
          </p:nvPr>
        </p:nvSpPr>
        <p:spPr>
          <a:xfrm>
            <a:off x="685800" y="1295400"/>
            <a:ext cx="7772400" cy="53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800"/>
              <a:buFont typeface="Noto Sans Symbols"/>
              <a:buChar char="∙"/>
            </a:pPr>
            <a:r>
              <a:rPr b="0" i="0" lang="en-US" sz="2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When you call a python program from the command line the interpreter evaluates each expression in the file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0099"/>
              </a:buClr>
              <a:buSzPts val="2800"/>
              <a:buFont typeface="Noto Sans Symbols"/>
              <a:buChar char="∙"/>
            </a:pPr>
            <a:r>
              <a:rPr b="0" i="0" lang="en-US" sz="2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Familiar mechanisms are used to provide command line arguments and/or redirect input and output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0099"/>
              </a:buClr>
              <a:buSzPts val="2800"/>
              <a:buFont typeface="Noto Sans Symbols"/>
              <a:buChar char="∙"/>
            </a:pPr>
            <a:r>
              <a:rPr b="0" i="0" lang="en-US" sz="2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Python also has mechanisms to allow a python program to act both as a script and as a module to be imported and used by another python program</a:t>
            </a:r>
            <a:endParaRPr/>
          </a:p>
          <a:p>
            <a:pPr indent="-1651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0099"/>
              </a:buClr>
              <a:buSzPts val="2800"/>
              <a:buFont typeface="Noto Sans Symbols"/>
              <a:buNone/>
            </a:pPr>
            <a:r>
              <a:t/>
            </a:r>
            <a:endParaRPr b="0" i="0" sz="2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65100" lvl="0" marL="342900" marR="0" rtl="0" algn="l">
              <a:spcBef>
                <a:spcPts val="560"/>
              </a:spcBef>
              <a:spcAft>
                <a:spcPts val="0"/>
              </a:spcAft>
              <a:buClr>
                <a:srgbClr val="000099"/>
              </a:buClr>
              <a:buSzPts val="2800"/>
              <a:buFont typeface="Noto Sans Symbols"/>
              <a:buNone/>
            </a:pPr>
            <a:r>
              <a:t/>
            </a:r>
            <a:endParaRPr b="0" i="0" sz="2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type="ctrTitle"/>
          </p:nvPr>
        </p:nvSpPr>
        <p:spPr>
          <a:xfrm>
            <a:off x="685800" y="2286000"/>
            <a:ext cx="7772400" cy="1143000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66"/>
              </a:buClr>
              <a:buSzPts val="4000"/>
              <a:buFont typeface="Arial"/>
              <a:buNone/>
            </a:pPr>
            <a:r>
              <a:rPr b="1" i="0" lang="en-US" sz="4000" u="none">
                <a:solidFill>
                  <a:srgbClr val="000066"/>
                </a:solidFill>
                <a:latin typeface="Arial"/>
                <a:ea typeface="Arial"/>
                <a:cs typeface="Arial"/>
                <a:sym typeface="Arial"/>
              </a:rPr>
              <a:t>The Basics</a:t>
            </a:r>
            <a:endParaRPr/>
          </a:p>
        </p:txBody>
      </p:sp>
      <p:pic>
        <p:nvPicPr>
          <p:cNvPr descr="AN03633_" id="95" name="Google Shape;95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8600" y="3505200"/>
            <a:ext cx="4054475" cy="30210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6"/>
          <p:cNvSpPr txBox="1"/>
          <p:nvPr>
            <p:ph type="title"/>
          </p:nvPr>
        </p:nvSpPr>
        <p:spPr>
          <a:xfrm>
            <a:off x="685800" y="228600"/>
            <a:ext cx="7772400" cy="914400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66"/>
              </a:buClr>
              <a:buSzPts val="4000"/>
              <a:buFont typeface="Arial"/>
              <a:buNone/>
            </a:pPr>
            <a:r>
              <a:rPr b="1" i="0" lang="en-US" sz="4000" u="none">
                <a:solidFill>
                  <a:srgbClr val="000066"/>
                </a:solidFill>
                <a:latin typeface="Arial"/>
                <a:ea typeface="Arial"/>
                <a:cs typeface="Arial"/>
                <a:sym typeface="Arial"/>
              </a:rPr>
              <a:t>A Code Sample</a:t>
            </a:r>
            <a:endParaRPr/>
          </a:p>
        </p:txBody>
      </p:sp>
      <p:sp>
        <p:nvSpPr>
          <p:cNvPr id="101" name="Google Shape;101;p16"/>
          <p:cNvSpPr txBox="1"/>
          <p:nvPr>
            <p:ph idx="1" type="body"/>
          </p:nvPr>
        </p:nvSpPr>
        <p:spPr>
          <a:xfrm>
            <a:off x="685800" y="1295400"/>
            <a:ext cx="7772400" cy="53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0" i="0" lang="en-US" sz="2400" u="none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 x = 34 - 23            </a:t>
            </a:r>
            <a:r>
              <a:rPr b="0" i="0" lang="en-US" sz="2400" u="none">
                <a:solidFill>
                  <a:srgbClr val="FF3300"/>
                </a:solidFill>
                <a:latin typeface="Lucida Sans"/>
                <a:ea typeface="Lucida Sans"/>
                <a:cs typeface="Lucida Sans"/>
                <a:sym typeface="Lucida Sans"/>
              </a:rPr>
              <a:t># A comment.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None/>
            </a:pPr>
            <a:r>
              <a:rPr b="0" i="0" lang="en-US" sz="2400" u="none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 y = </a:t>
            </a:r>
            <a:r>
              <a:rPr b="0" i="0" lang="en-US" sz="2400" u="none">
                <a:solidFill>
                  <a:srgbClr val="33CC33"/>
                </a:solidFill>
                <a:latin typeface="Lucida Sans"/>
                <a:ea typeface="Lucida Sans"/>
                <a:cs typeface="Lucida Sans"/>
                <a:sym typeface="Lucida Sans"/>
              </a:rPr>
              <a:t>“Hello”</a:t>
            </a:r>
            <a:r>
              <a:rPr b="0" i="0" lang="en-US" sz="2400" u="none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            </a:t>
            </a:r>
            <a:r>
              <a:rPr b="0" i="0" lang="en-US" sz="2400" u="none">
                <a:solidFill>
                  <a:srgbClr val="FF3300"/>
                </a:solidFill>
                <a:latin typeface="Lucida Sans"/>
                <a:ea typeface="Lucida Sans"/>
                <a:cs typeface="Lucida Sans"/>
                <a:sym typeface="Lucida Sans"/>
              </a:rPr>
              <a:t># Another one.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None/>
            </a:pPr>
            <a:r>
              <a:rPr b="0" i="0" lang="en-US" sz="2400" u="none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 z = 3.45    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None/>
            </a:pPr>
            <a:r>
              <a:rPr b="0" i="0" lang="en-US" sz="2400" u="none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 </a:t>
            </a:r>
            <a:r>
              <a:rPr b="0" i="0" lang="en-US" sz="2400" u="none">
                <a:solidFill>
                  <a:srgbClr val="FF6600"/>
                </a:solidFill>
                <a:latin typeface="Lucida Sans"/>
                <a:ea typeface="Lucida Sans"/>
                <a:cs typeface="Lucida Sans"/>
                <a:sym typeface="Lucida Sans"/>
              </a:rPr>
              <a:t>if</a:t>
            </a:r>
            <a:r>
              <a:rPr b="0" i="0" lang="en-US" sz="2400" u="none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 z == 3.45 </a:t>
            </a:r>
            <a:r>
              <a:rPr b="0" i="0" lang="en-US" sz="2400" u="none">
                <a:solidFill>
                  <a:srgbClr val="FF6600"/>
                </a:solidFill>
                <a:latin typeface="Lucida Sans"/>
                <a:ea typeface="Lucida Sans"/>
                <a:cs typeface="Lucida Sans"/>
                <a:sym typeface="Lucida Sans"/>
              </a:rPr>
              <a:t>or</a:t>
            </a:r>
            <a:r>
              <a:rPr b="0" i="0" lang="en-US" sz="2400" u="none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 y == </a:t>
            </a:r>
            <a:r>
              <a:rPr b="0" i="0" lang="en-US" sz="2400" u="none">
                <a:solidFill>
                  <a:srgbClr val="33CC33"/>
                </a:solidFill>
                <a:latin typeface="Lucida Sans"/>
                <a:ea typeface="Lucida Sans"/>
                <a:cs typeface="Lucida Sans"/>
                <a:sym typeface="Lucida Sans"/>
              </a:rPr>
              <a:t>“Hello”</a:t>
            </a:r>
            <a:r>
              <a:rPr b="0" i="0" lang="en-US" sz="2400" u="none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: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None/>
            </a:pPr>
            <a:r>
              <a:rPr b="0" i="0" lang="en-US" sz="2400" u="none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     x = x + 1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None/>
            </a:pPr>
            <a:r>
              <a:rPr b="0" i="0" lang="en-US" sz="2400" u="none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     y = y + </a:t>
            </a:r>
            <a:r>
              <a:rPr b="0" i="0" lang="en-US" sz="2400" u="none">
                <a:solidFill>
                  <a:srgbClr val="33CC33"/>
                </a:solidFill>
                <a:latin typeface="Lucida Sans"/>
                <a:ea typeface="Lucida Sans"/>
                <a:cs typeface="Lucida Sans"/>
                <a:sym typeface="Lucida Sans"/>
              </a:rPr>
              <a:t>“ World”</a:t>
            </a:r>
            <a:r>
              <a:rPr b="0" i="0" lang="en-US" sz="2400" u="none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   </a:t>
            </a:r>
            <a:r>
              <a:rPr b="0" i="0" lang="en-US" sz="2400" u="none">
                <a:solidFill>
                  <a:srgbClr val="FF3300"/>
                </a:solidFill>
                <a:latin typeface="Lucida Sans"/>
                <a:ea typeface="Lucida Sans"/>
                <a:cs typeface="Lucida Sans"/>
                <a:sym typeface="Lucida Sans"/>
              </a:rPr>
              <a:t># String concat.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None/>
            </a:pPr>
            <a:r>
              <a:rPr b="0" i="0" lang="en-US" sz="2400" u="none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 </a:t>
            </a:r>
            <a:r>
              <a:rPr b="0" i="0" lang="en-US" sz="2400" u="none">
                <a:solidFill>
                  <a:srgbClr val="FF6600"/>
                </a:solidFill>
                <a:latin typeface="Lucida Sans"/>
                <a:ea typeface="Lucida Sans"/>
                <a:cs typeface="Lucida Sans"/>
                <a:sym typeface="Lucida Sans"/>
              </a:rPr>
              <a:t>print</a:t>
            </a:r>
            <a:r>
              <a:rPr b="0" i="0" lang="en-US" sz="2400" u="none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 x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None/>
            </a:pPr>
            <a:r>
              <a:rPr b="0" i="0" lang="en-US" sz="2400" u="none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 </a:t>
            </a:r>
            <a:r>
              <a:rPr b="0" i="0" lang="en-US" sz="2400" u="none">
                <a:solidFill>
                  <a:srgbClr val="FF6600"/>
                </a:solidFill>
                <a:latin typeface="Lucida Sans"/>
                <a:ea typeface="Lucida Sans"/>
                <a:cs typeface="Lucida Sans"/>
                <a:sym typeface="Lucida Sans"/>
              </a:rPr>
              <a:t>print</a:t>
            </a:r>
            <a:r>
              <a:rPr b="0" i="0" lang="en-US" sz="2400" u="none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 y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7"/>
          <p:cNvSpPr txBox="1"/>
          <p:nvPr>
            <p:ph type="title"/>
          </p:nvPr>
        </p:nvSpPr>
        <p:spPr>
          <a:xfrm>
            <a:off x="685800" y="228600"/>
            <a:ext cx="7772400" cy="914400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66"/>
              </a:buClr>
              <a:buSzPts val="3600"/>
              <a:buFont typeface="Arial"/>
              <a:buNone/>
            </a:pPr>
            <a:r>
              <a:rPr b="1" i="0" lang="en-US" sz="3600" u="none">
                <a:solidFill>
                  <a:srgbClr val="000066"/>
                </a:solidFill>
                <a:latin typeface="Arial"/>
                <a:ea typeface="Arial"/>
                <a:cs typeface="Arial"/>
                <a:sym typeface="Arial"/>
              </a:rPr>
              <a:t>Enough to Understand the Code</a:t>
            </a:r>
            <a:endParaRPr/>
          </a:p>
        </p:txBody>
      </p:sp>
      <p:sp>
        <p:nvSpPr>
          <p:cNvPr id="107" name="Google Shape;107;p17"/>
          <p:cNvSpPr txBox="1"/>
          <p:nvPr>
            <p:ph idx="1" type="body"/>
          </p:nvPr>
        </p:nvSpPr>
        <p:spPr>
          <a:xfrm>
            <a:off x="685800" y="1371600"/>
            <a:ext cx="7772400" cy="52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800"/>
              <a:buFont typeface="Noto Sans Symbols"/>
              <a:buChar char="∙"/>
            </a:pPr>
            <a:r>
              <a:rPr b="1" i="0" lang="en-US" sz="2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Indentation matters to code meaning</a:t>
            </a:r>
            <a:endParaRPr/>
          </a:p>
          <a:p>
            <a:pPr indent="-220661" lvl="1" marL="45720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Arial"/>
              <a:buChar char="•"/>
            </a:pPr>
            <a:r>
              <a:rPr b="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Block structure indicated by indentation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rgbClr val="000099"/>
              </a:buClr>
              <a:buSzPts val="2800"/>
              <a:buFont typeface="Noto Sans Symbols"/>
              <a:buChar char="∙"/>
            </a:pPr>
            <a:r>
              <a:rPr b="1" i="0" lang="en-US" sz="2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First assignment to a variable creates it</a:t>
            </a:r>
            <a:endParaRPr/>
          </a:p>
          <a:p>
            <a:pPr indent="-220661" lvl="1" marL="45720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Arial"/>
              <a:buChar char="•"/>
            </a:pPr>
            <a:r>
              <a:rPr b="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Variable types don’t need to be declared.</a:t>
            </a:r>
            <a:endParaRPr/>
          </a:p>
          <a:p>
            <a:pPr indent="-220661" lvl="1" marL="45720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Arial"/>
              <a:buChar char="•"/>
            </a:pPr>
            <a:r>
              <a:rPr b="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Python figures out the variable types on its own. 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rgbClr val="000099"/>
              </a:buClr>
              <a:buSzPts val="2800"/>
              <a:buFont typeface="Noto Sans Symbols"/>
              <a:buChar char="∙"/>
            </a:pPr>
            <a:r>
              <a:rPr b="1" i="0" lang="en-US" sz="2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Assignment is </a:t>
            </a:r>
            <a:r>
              <a:rPr b="1" i="1" lang="en-US" sz="2800" u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b="1" i="0" lang="en-US" sz="2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and comparison is </a:t>
            </a:r>
            <a:r>
              <a:rPr b="1" i="1" lang="en-US" sz="2800" u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==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rgbClr val="000099"/>
              </a:buClr>
              <a:buSzPts val="2800"/>
              <a:buFont typeface="Noto Sans Symbols"/>
              <a:buChar char="∙"/>
            </a:pPr>
            <a:r>
              <a:rPr b="1" i="0" lang="en-US" sz="2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For numbers </a:t>
            </a:r>
            <a:r>
              <a:rPr b="1" i="1" lang="en-US" sz="2800" u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+ - * / %</a:t>
            </a:r>
            <a:r>
              <a:rPr b="1" i="0" lang="en-US" sz="2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are as expected</a:t>
            </a:r>
            <a:endParaRPr/>
          </a:p>
          <a:p>
            <a:pPr indent="-220661" lvl="1" marL="45720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Arial"/>
              <a:buChar char="•"/>
            </a:pPr>
            <a:r>
              <a:rPr b="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Special use of </a:t>
            </a:r>
            <a:r>
              <a:rPr b="1" i="1" lang="en-US" sz="2800" u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+</a:t>
            </a:r>
            <a:r>
              <a:rPr b="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for string concatenation and </a:t>
            </a:r>
            <a:r>
              <a:rPr b="1" i="1" lang="en-US" sz="2800" u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%</a:t>
            </a:r>
            <a:r>
              <a:rPr b="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for string formatting (as in C’s printf)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rgbClr val="000099"/>
              </a:buClr>
              <a:buSzPts val="2800"/>
              <a:buFont typeface="Noto Sans Symbols"/>
              <a:buChar char="∙"/>
            </a:pPr>
            <a:r>
              <a:rPr b="1" i="0" lang="en-US" sz="2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Logical operators are words (</a:t>
            </a:r>
            <a:r>
              <a:rPr b="1" i="0" lang="en-US" sz="2800" u="none">
                <a:solidFill>
                  <a:schemeClr val="accent2"/>
                </a:solidFill>
                <a:latin typeface="Courier New"/>
                <a:ea typeface="Courier New"/>
                <a:cs typeface="Courier New"/>
                <a:sym typeface="Courier New"/>
              </a:rPr>
              <a:t>and, or, not</a:t>
            </a:r>
            <a:r>
              <a:rPr b="1" i="0" lang="en-US" sz="2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 </a:t>
            </a:r>
            <a:r>
              <a:rPr b="1" i="1" lang="en-US" sz="2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not </a:t>
            </a:r>
            <a:r>
              <a:rPr b="1" i="0" lang="en-US" sz="2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symbols</a:t>
            </a:r>
            <a:endParaRPr b="1" i="1" sz="2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rgbClr val="000099"/>
              </a:buClr>
              <a:buSzPts val="2800"/>
              <a:buFont typeface="Noto Sans Symbols"/>
              <a:buChar char="∙"/>
            </a:pPr>
            <a:r>
              <a:rPr b="1" i="0" lang="en-US" sz="2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basic printing command is </a:t>
            </a:r>
            <a:r>
              <a:rPr b="1" i="0" lang="en-US" sz="2800" u="none">
                <a:solidFill>
                  <a:schemeClr val="accent2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endParaRPr b="1" i="0" sz="2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65100" lvl="0" marL="342900" rtl="0" algn="l">
              <a:spcBef>
                <a:spcPts val="56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b="1" i="0" sz="2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8"/>
          <p:cNvSpPr txBox="1"/>
          <p:nvPr>
            <p:ph type="title"/>
          </p:nvPr>
        </p:nvSpPr>
        <p:spPr>
          <a:xfrm>
            <a:off x="685800" y="228600"/>
            <a:ext cx="7772400" cy="914400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66"/>
              </a:buClr>
              <a:buSzPts val="4000"/>
              <a:buFont typeface="Arial"/>
              <a:buNone/>
            </a:pPr>
            <a:r>
              <a:rPr b="1" i="0" lang="en-US" sz="4000" u="none">
                <a:solidFill>
                  <a:srgbClr val="000066"/>
                </a:solidFill>
                <a:latin typeface="Arial"/>
                <a:ea typeface="Arial"/>
                <a:cs typeface="Arial"/>
                <a:sym typeface="Arial"/>
              </a:rPr>
              <a:t>Basic Datatypes</a:t>
            </a:r>
            <a:endParaRPr/>
          </a:p>
        </p:txBody>
      </p:sp>
      <p:sp>
        <p:nvSpPr>
          <p:cNvPr id="113" name="Google Shape;113;p18"/>
          <p:cNvSpPr txBox="1"/>
          <p:nvPr>
            <p:ph idx="1" type="body"/>
          </p:nvPr>
        </p:nvSpPr>
        <p:spPr>
          <a:xfrm>
            <a:off x="685800" y="1295400"/>
            <a:ext cx="8001000" cy="53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800"/>
              <a:buFont typeface="Noto Sans Symbols"/>
              <a:buChar char="∙"/>
            </a:pPr>
            <a:r>
              <a:rPr b="1" i="0" lang="en-US" sz="2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Integers (default for numbers)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Font typeface="Lucida Sans"/>
              <a:buNone/>
            </a:pPr>
            <a:r>
              <a:rPr b="0" i="0" lang="en-US" sz="2400" u="none">
                <a:solidFill>
                  <a:schemeClr val="accent2"/>
                </a:solidFill>
                <a:latin typeface="Lucida Sans"/>
                <a:ea typeface="Lucida Sans"/>
                <a:cs typeface="Lucida Sans"/>
                <a:sym typeface="Lucida Sans"/>
              </a:rPr>
              <a:t>z = 5 / 2  # Answer 2.5</a:t>
            </a:r>
            <a:endParaRPr b="0" i="0" sz="2400" u="none">
              <a:solidFill>
                <a:schemeClr val="accent2"/>
              </a:solidFill>
              <a:latin typeface="Lucida Sans"/>
              <a:ea typeface="Lucida Sans"/>
              <a:cs typeface="Lucida Sans"/>
              <a:sym typeface="Lucida Sans"/>
            </a:endParaRPr>
          </a:p>
          <a:p>
            <a:pPr indent="-285750" lvl="0" marL="74295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b="0" lang="en-US">
                <a:solidFill>
                  <a:schemeClr val="accent2"/>
                </a:solidFill>
                <a:latin typeface="Lucida Sans"/>
                <a:ea typeface="Lucida Sans"/>
                <a:cs typeface="Lucida Sans"/>
                <a:sym typeface="Lucida Sans"/>
              </a:rPr>
              <a:t>w</a:t>
            </a:r>
            <a:r>
              <a:rPr b="0" lang="en-US">
                <a:solidFill>
                  <a:schemeClr val="accent2"/>
                </a:solidFill>
                <a:latin typeface="Lucida Sans"/>
                <a:ea typeface="Lucida Sans"/>
                <a:cs typeface="Lucida Sans"/>
                <a:sym typeface="Lucida Sans"/>
              </a:rPr>
              <a:t> = 5 // 2  # Answer 2, integer division</a:t>
            </a:r>
            <a:endParaRPr sz="2400">
              <a:solidFill>
                <a:schemeClr val="accent2"/>
              </a:solidFill>
              <a:latin typeface="Lucida Sans"/>
              <a:ea typeface="Lucida Sans"/>
              <a:cs typeface="Lucida Sans"/>
              <a:sym typeface="Lucida Sans"/>
            </a:endParaRPr>
          </a:p>
          <a:p>
            <a:pPr indent="-3429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0099"/>
              </a:buClr>
              <a:buSzPts val="2800"/>
              <a:buFont typeface="Noto Sans Symbols"/>
              <a:buChar char="∙"/>
            </a:pPr>
            <a:r>
              <a:rPr b="1" i="0" lang="en-US" sz="2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Floats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Font typeface="Lucida Sans"/>
              <a:buNone/>
            </a:pPr>
            <a:r>
              <a:rPr b="0" i="0" lang="en-US" sz="2400" u="none">
                <a:solidFill>
                  <a:schemeClr val="accent2"/>
                </a:solidFill>
                <a:latin typeface="Lucida Sans"/>
                <a:ea typeface="Lucida Sans"/>
                <a:cs typeface="Lucida Sans"/>
                <a:sym typeface="Lucida Sans"/>
              </a:rPr>
              <a:t>x = 3.456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0099"/>
              </a:buClr>
              <a:buSzPts val="2800"/>
              <a:buFont typeface="Noto Sans Symbols"/>
              <a:buChar char="∙"/>
            </a:pPr>
            <a:r>
              <a:rPr b="1" i="0" lang="en-US" sz="2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Strings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rgbClr val="000099"/>
              </a:buClr>
              <a:buSzPts val="2600"/>
              <a:buFont typeface="Arial"/>
              <a:buChar char="•"/>
            </a:pPr>
            <a:r>
              <a:rPr b="0" i="0" lang="en-US" sz="26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Can use “” or ‘’ to specify with </a:t>
            </a:r>
            <a:r>
              <a:rPr b="0" i="0" lang="en-US" sz="2600" u="none">
                <a:solidFill>
                  <a:schemeClr val="accent2"/>
                </a:solidFill>
                <a:latin typeface="Lucida Sans"/>
                <a:ea typeface="Lucida Sans"/>
                <a:cs typeface="Lucida Sans"/>
                <a:sym typeface="Lucida Sans"/>
              </a:rPr>
              <a:t>“abc” </a:t>
            </a:r>
            <a:r>
              <a:rPr b="0" i="0" lang="en-US" sz="26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== </a:t>
            </a:r>
            <a:r>
              <a:rPr b="0" i="0" lang="en-US" sz="2600" u="none">
                <a:solidFill>
                  <a:schemeClr val="accent2"/>
                </a:solidFill>
                <a:latin typeface="Lucida Sans"/>
                <a:ea typeface="Lucida Sans"/>
                <a:cs typeface="Lucida Sans"/>
                <a:sym typeface="Lucida Sans"/>
              </a:rPr>
              <a:t>‘abc’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rgbClr val="000099"/>
              </a:buClr>
              <a:buSzPts val="2600"/>
              <a:buFont typeface="Arial"/>
              <a:buChar char="•"/>
            </a:pPr>
            <a:r>
              <a:rPr b="0" i="0" lang="en-US" sz="26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Unmatched can occur within the string: </a:t>
            </a:r>
            <a:r>
              <a:rPr b="0" i="0" lang="en-US" sz="2600" u="none">
                <a:solidFill>
                  <a:schemeClr val="accent2"/>
                </a:solidFill>
                <a:latin typeface="Lucida Sans"/>
                <a:ea typeface="Lucida Sans"/>
                <a:cs typeface="Lucida Sans"/>
                <a:sym typeface="Lucida Sans"/>
              </a:rPr>
              <a:t>“matt’s”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rgbClr val="000099"/>
              </a:buClr>
              <a:buSzPts val="2600"/>
              <a:buFont typeface="Arial"/>
              <a:buChar char="•"/>
            </a:pPr>
            <a:r>
              <a:rPr b="0" i="0" lang="en-US" sz="26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Use triple double-quotes for multi-line strings or strings than contain both ‘ and “ inside of them:  </a:t>
            </a:r>
            <a:br>
              <a:rPr b="0" i="0" lang="en-US" sz="26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2600" u="none">
                <a:solidFill>
                  <a:schemeClr val="accent2"/>
                </a:solidFill>
                <a:latin typeface="Lucida Sans"/>
                <a:ea typeface="Lucida Sans"/>
                <a:cs typeface="Lucida Sans"/>
                <a:sym typeface="Lucida Sans"/>
              </a:rPr>
              <a:t>“““a‘b“c”””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9"/>
          <p:cNvSpPr txBox="1"/>
          <p:nvPr>
            <p:ph type="title"/>
          </p:nvPr>
        </p:nvSpPr>
        <p:spPr>
          <a:xfrm>
            <a:off x="685800" y="228600"/>
            <a:ext cx="7772400" cy="914400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66"/>
              </a:buClr>
              <a:buSzPts val="4000"/>
              <a:buFont typeface="Arial"/>
              <a:buNone/>
            </a:pPr>
            <a:r>
              <a:rPr b="1" i="0" lang="en-US" sz="4000" u="none">
                <a:solidFill>
                  <a:srgbClr val="000066"/>
                </a:solidFill>
                <a:latin typeface="Arial"/>
                <a:ea typeface="Arial"/>
                <a:cs typeface="Arial"/>
                <a:sym typeface="Arial"/>
              </a:rPr>
              <a:t>Whitespace</a:t>
            </a:r>
            <a:endParaRPr/>
          </a:p>
        </p:txBody>
      </p:sp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685800" y="1295400"/>
            <a:ext cx="7924800" cy="53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0" i="0" lang="en-US" sz="2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Whitespace is meaningful in Python: especially indentation and placement of newlines</a:t>
            </a:r>
            <a:endParaRPr/>
          </a:p>
          <a:p>
            <a:pPr indent="-177800" lvl="0" marL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0099"/>
              </a:buClr>
              <a:buSzPts val="2800"/>
              <a:buFont typeface="Noto Sans Symbols"/>
              <a:buChar char="∙"/>
            </a:pPr>
            <a:r>
              <a:rPr b="0" i="0" lang="en-US" sz="2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Use a newline to end a line of code</a:t>
            </a:r>
            <a:endParaRPr/>
          </a:p>
          <a:p>
            <a:pPr indent="-236537" lvl="2" marL="636587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Font typeface="Arial"/>
              <a:buNone/>
            </a:pPr>
            <a:r>
              <a:rPr b="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Use </a:t>
            </a:r>
            <a:r>
              <a:rPr b="0" i="0" lang="en-US" sz="2400" u="none">
                <a:solidFill>
                  <a:schemeClr val="accent2"/>
                </a:solidFill>
                <a:latin typeface="Lucida Sans"/>
                <a:ea typeface="Lucida Sans"/>
                <a:cs typeface="Lucida Sans"/>
                <a:sym typeface="Lucida Sans"/>
              </a:rPr>
              <a:t>\ </a:t>
            </a:r>
            <a:r>
              <a:rPr b="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when must go to next line prematurely</a:t>
            </a:r>
            <a:endParaRPr/>
          </a:p>
          <a:p>
            <a:pPr indent="-177800" lvl="0" marL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0099"/>
              </a:buClr>
              <a:buSzPts val="2800"/>
              <a:buFont typeface="Noto Sans Symbols"/>
              <a:buChar char="∙"/>
            </a:pPr>
            <a:r>
              <a:rPr b="0" i="0" lang="en-US" sz="2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 braces </a:t>
            </a:r>
            <a:r>
              <a:rPr b="0" i="0" lang="en-US" sz="2800" u="none">
                <a:solidFill>
                  <a:schemeClr val="accent2"/>
                </a:solidFill>
                <a:latin typeface="Lucida Sans"/>
                <a:ea typeface="Lucida Sans"/>
                <a:cs typeface="Lucida Sans"/>
                <a:sym typeface="Lucida Sans"/>
              </a:rPr>
              <a:t>{}</a:t>
            </a:r>
            <a:r>
              <a:rPr b="0" i="0" lang="en-US" sz="2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to mark blocks of code, use </a:t>
            </a:r>
            <a:r>
              <a:rPr b="0" i="1" lang="en-US" sz="2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consistent</a:t>
            </a:r>
            <a:r>
              <a:rPr b="0" i="0" lang="en-US" sz="2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indentation instead</a:t>
            </a:r>
            <a:endParaRPr/>
          </a:p>
          <a:p>
            <a:pPr indent="-236537" lvl="2" marL="636587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Arial"/>
              <a:buChar char="•"/>
            </a:pPr>
            <a:r>
              <a:rPr b="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First line with </a:t>
            </a:r>
            <a:r>
              <a:rPr b="0" i="1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less</a:t>
            </a:r>
            <a:r>
              <a:rPr b="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indentation is outside of the block</a:t>
            </a:r>
            <a:endParaRPr/>
          </a:p>
          <a:p>
            <a:pPr indent="-236537" lvl="2" marL="636587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Arial"/>
              <a:buChar char="•"/>
            </a:pPr>
            <a:r>
              <a:rPr b="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First line with </a:t>
            </a:r>
            <a:r>
              <a:rPr b="0" i="1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more</a:t>
            </a:r>
            <a:r>
              <a:rPr b="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indentation starts a nested block</a:t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7800" lvl="0" marL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0099"/>
              </a:buClr>
              <a:buSzPts val="2800"/>
              <a:buFont typeface="Noto Sans Symbols"/>
              <a:buChar char="∙"/>
            </a:pPr>
            <a:r>
              <a:rPr b="0" i="0" lang="en-US" sz="2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Colons start of a new block in many constructs, e.g. function definitions, then clauses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0"/>
          <p:cNvSpPr txBox="1"/>
          <p:nvPr>
            <p:ph type="title"/>
          </p:nvPr>
        </p:nvSpPr>
        <p:spPr>
          <a:xfrm>
            <a:off x="685800" y="228600"/>
            <a:ext cx="7772400" cy="914400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66"/>
              </a:buClr>
              <a:buSzPts val="4000"/>
              <a:buFont typeface="Arial"/>
              <a:buNone/>
            </a:pPr>
            <a:r>
              <a:rPr b="1" i="0" lang="en-US" sz="4000" u="none">
                <a:solidFill>
                  <a:srgbClr val="000066"/>
                </a:solidFill>
                <a:latin typeface="Arial"/>
                <a:ea typeface="Arial"/>
                <a:cs typeface="Arial"/>
                <a:sym typeface="Arial"/>
              </a:rPr>
              <a:t>Comments</a:t>
            </a:r>
            <a:endParaRPr/>
          </a:p>
        </p:txBody>
      </p:sp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685800" y="1295400"/>
            <a:ext cx="7924800" cy="53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-236536" lvl="0" marL="23653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800"/>
              <a:buFont typeface="Noto Sans Symbols"/>
              <a:buChar char="∙"/>
            </a:pPr>
            <a:r>
              <a:rPr b="0" i="0" lang="en-US" sz="2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Start comments with </a:t>
            </a:r>
            <a:r>
              <a:rPr b="0" i="0" lang="en-US" sz="2800" u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#, </a:t>
            </a:r>
            <a:r>
              <a:rPr b="0" i="0" lang="en-US" sz="2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rest of line is ignored</a:t>
            </a:r>
            <a:endParaRPr/>
          </a:p>
          <a:p>
            <a:pPr indent="-236536" lvl="0" marL="236536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0099"/>
              </a:buClr>
              <a:buSzPts val="2800"/>
              <a:buFont typeface="Noto Sans Symbols"/>
              <a:buChar char="∙"/>
            </a:pPr>
            <a:r>
              <a:rPr b="0" i="0" lang="en-US" sz="2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Can include a “documentation string” as the first line of a new function or class you define</a:t>
            </a:r>
            <a:endParaRPr/>
          </a:p>
          <a:p>
            <a:pPr indent="-236536" lvl="0" marL="236536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0099"/>
              </a:buClr>
              <a:buSzPts val="2800"/>
              <a:buFont typeface="Noto Sans Symbols"/>
              <a:buChar char="∙"/>
            </a:pPr>
            <a:r>
              <a:rPr b="0" i="0" lang="en-US" sz="2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Development environments, debugger, and other tools use it: it’s good style to include one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SzPts val="800"/>
              <a:buFont typeface="Arial"/>
              <a:buNone/>
            </a:pPr>
            <a:r>
              <a:t/>
            </a:r>
            <a:endParaRPr b="0" i="0" sz="800" u="none">
              <a:solidFill>
                <a:srgbClr val="FF66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Font typeface="Courier New"/>
              <a:buNone/>
            </a:pPr>
            <a:r>
              <a:rPr b="0" i="0" lang="en-US" sz="2400" u="none">
                <a:solidFill>
                  <a:srgbClr val="FF6600"/>
                </a:solidFill>
                <a:latin typeface="Courier New"/>
                <a:ea typeface="Courier New"/>
                <a:cs typeface="Courier New"/>
                <a:sym typeface="Courier New"/>
              </a:rPr>
              <a:t>def fact</a:t>
            </a:r>
            <a:r>
              <a:rPr b="0" i="0" lang="en-US" sz="2400" u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(n):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Font typeface="Courier New"/>
              <a:buNone/>
            </a:pPr>
            <a:r>
              <a:rPr b="0" i="0" lang="en-US" sz="2400" u="none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  “““fact(n) assumes n is a positive integer and returns facorial of n.”””</a:t>
            </a:r>
            <a:br>
              <a:rPr b="0" i="0" lang="en-US" sz="2400" u="none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0" i="0" lang="en-US" sz="2400" u="none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assert(n&gt;0)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Font typeface="Courier New"/>
              <a:buNone/>
            </a:pPr>
            <a:r>
              <a:rPr b="0" i="0" lang="en-US" sz="2400" u="none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	return 1 if n==1 else n*fact(n-1) 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 txBox="1"/>
          <p:nvPr>
            <p:ph type="title"/>
          </p:nvPr>
        </p:nvSpPr>
        <p:spPr>
          <a:xfrm>
            <a:off x="685800" y="228600"/>
            <a:ext cx="7772400" cy="914400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66"/>
              </a:buClr>
              <a:buSzPts val="4000"/>
              <a:buFont typeface="Arial"/>
              <a:buNone/>
            </a:pPr>
            <a:r>
              <a:rPr b="1" i="0" lang="en-US" sz="4000" u="none">
                <a:solidFill>
                  <a:srgbClr val="000066"/>
                </a:solidFill>
                <a:latin typeface="Arial"/>
                <a:ea typeface="Arial"/>
                <a:cs typeface="Arial"/>
                <a:sym typeface="Arial"/>
              </a:rPr>
              <a:t>Assignment</a:t>
            </a:r>
            <a:endParaRPr/>
          </a:p>
        </p:txBody>
      </p:sp>
      <p:sp>
        <p:nvSpPr>
          <p:cNvPr id="131" name="Google Shape;131;p21"/>
          <p:cNvSpPr txBox="1"/>
          <p:nvPr>
            <p:ph idx="1" type="body"/>
          </p:nvPr>
        </p:nvSpPr>
        <p:spPr>
          <a:xfrm>
            <a:off x="685800" y="1295400"/>
            <a:ext cx="7772400" cy="53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Noto Sans Symbols"/>
              <a:buChar char="∙"/>
            </a:pPr>
            <a:r>
              <a:rPr b="0" i="1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Binding a variable</a:t>
            </a:r>
            <a:r>
              <a:rPr b="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in Python means setting a </a:t>
            </a:r>
            <a:r>
              <a:rPr b="0" i="1" lang="en-US" sz="2400" u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name</a:t>
            </a:r>
            <a:r>
              <a:rPr b="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to hold a </a:t>
            </a:r>
            <a:r>
              <a:rPr b="0" i="1" lang="en-US" sz="2400" u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reference</a:t>
            </a:r>
            <a:r>
              <a:rPr b="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to some </a:t>
            </a:r>
            <a:r>
              <a:rPr b="0" i="1" lang="en-US" sz="2400" u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object</a:t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1" marL="742950" rtl="0" algn="l">
              <a:lnSpc>
                <a:spcPct val="90000"/>
              </a:lnSpc>
              <a:spcBef>
                <a:spcPts val="760"/>
              </a:spcBef>
              <a:spcAft>
                <a:spcPts val="0"/>
              </a:spcAft>
              <a:buClr>
                <a:srgbClr val="000099"/>
              </a:buClr>
              <a:buSzPts val="2000"/>
              <a:buFont typeface="Arial"/>
              <a:buChar char="•"/>
            </a:pPr>
            <a:r>
              <a:rPr b="0" i="1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Assignment creates references, not copies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Noto Sans Symbols"/>
              <a:buChar char="∙"/>
            </a:pPr>
            <a:r>
              <a:rPr b="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Names in Python do not have an intrinsic type,  objects have types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760"/>
              </a:spcBef>
              <a:spcAft>
                <a:spcPts val="0"/>
              </a:spcAft>
              <a:buClr>
                <a:srgbClr val="000099"/>
              </a:buClr>
              <a:buSzPts val="2000"/>
              <a:buFont typeface="Arial"/>
              <a:buChar char="•"/>
            </a:pPr>
            <a:r>
              <a:rPr b="0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Python determines the type of the reference automatically based on what data is assigned to it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Noto Sans Symbols"/>
              <a:buChar char="∙"/>
            </a:pPr>
            <a:r>
              <a:rPr b="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You create a name the first time it appears on the left side of an assignment expression:    </a:t>
            </a:r>
            <a:br>
              <a:rPr b="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2000" u="none">
                <a:solidFill>
                  <a:schemeClr val="accent2"/>
                </a:solidFill>
                <a:latin typeface="Lucida Sans"/>
                <a:ea typeface="Lucida Sans"/>
                <a:cs typeface="Lucida Sans"/>
                <a:sym typeface="Lucida Sans"/>
              </a:rPr>
              <a:t>	x = 3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84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Noto Sans Symbols"/>
              <a:buChar char="∙"/>
            </a:pPr>
            <a:r>
              <a:rPr b="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reference is deleted via garbage collection after any names bound to it have passed out of scope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84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Noto Sans Symbols"/>
              <a:buChar char="∙"/>
            </a:pPr>
            <a:r>
              <a:rPr b="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Python uses </a:t>
            </a:r>
            <a:r>
              <a:rPr b="0" i="1" lang="en-US" sz="2400" u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reference semantics</a:t>
            </a:r>
            <a:r>
              <a:rPr b="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(more later)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type="title"/>
          </p:nvPr>
        </p:nvSpPr>
        <p:spPr>
          <a:xfrm>
            <a:off x="685800" y="228600"/>
            <a:ext cx="7772400" cy="914400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66"/>
              </a:buClr>
              <a:buSzPts val="4000"/>
              <a:buFont typeface="Arial"/>
              <a:buNone/>
            </a:pPr>
            <a:r>
              <a:rPr b="1" i="0" lang="en-US" sz="4000" u="none">
                <a:solidFill>
                  <a:srgbClr val="000066"/>
                </a:solidFill>
                <a:latin typeface="Arial"/>
                <a:ea typeface="Arial"/>
                <a:cs typeface="Arial"/>
                <a:sym typeface="Arial"/>
              </a:rPr>
              <a:t>Naming Rules</a:t>
            </a:r>
            <a:endParaRPr/>
          </a:p>
        </p:txBody>
      </p:sp>
      <p:sp>
        <p:nvSpPr>
          <p:cNvPr id="137" name="Google Shape;137;p22"/>
          <p:cNvSpPr txBox="1"/>
          <p:nvPr>
            <p:ph idx="1" type="body"/>
          </p:nvPr>
        </p:nvSpPr>
        <p:spPr>
          <a:xfrm>
            <a:off x="685800" y="1295400"/>
            <a:ext cx="7772400" cy="53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800"/>
              <a:buFont typeface="Noto Sans Symbols"/>
              <a:buChar char="∙"/>
            </a:pPr>
            <a:r>
              <a:rPr b="0" i="0" lang="en-US" sz="2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Names are case sensitive and cannot start with a number.  They can contain letters, numbers, and underscores.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2400"/>
              <a:buFont typeface="Courier New"/>
              <a:buNone/>
            </a:pPr>
            <a:r>
              <a:rPr b="0" i="0" lang="en-US" sz="2400" u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bob  Bob  _bob  _2_bob_  bob_2  BoB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rgbClr val="000099"/>
              </a:buClr>
              <a:buSzPts val="2800"/>
              <a:buFont typeface="Noto Sans Symbols"/>
              <a:buChar char="∙"/>
            </a:pPr>
            <a:r>
              <a:rPr b="0" i="0" lang="en-US" sz="2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There are some reserved words: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1800"/>
              <a:buFont typeface="Arial"/>
              <a:buNone/>
            </a:pPr>
            <a:r>
              <a:rPr b="0" i="0" lang="en-US" sz="1800" u="none">
                <a:solidFill>
                  <a:srgbClr val="2D2DB9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b="0" i="0" lang="en-US" sz="2400" u="none">
                <a:solidFill>
                  <a:srgbClr val="2D2DB9"/>
                </a:solidFill>
                <a:latin typeface="Courier New"/>
                <a:ea typeface="Courier New"/>
                <a:cs typeface="Courier New"/>
                <a:sym typeface="Courier New"/>
              </a:rPr>
              <a:t>and, assert, break, class, continue, def, del, elif, else, except, exec, finally, for, from, global, if, import, in, is, lambda, not, or, pass, print, raise, return, try, while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3"/>
          <p:cNvSpPr txBox="1"/>
          <p:nvPr>
            <p:ph type="title"/>
          </p:nvPr>
        </p:nvSpPr>
        <p:spPr>
          <a:xfrm>
            <a:off x="685800" y="228600"/>
            <a:ext cx="7772400" cy="914400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66"/>
              </a:buClr>
              <a:buSzPts val="4000"/>
              <a:buFont typeface="Arial"/>
              <a:buNone/>
            </a:pPr>
            <a:r>
              <a:rPr b="1" i="0" lang="en-US" sz="4000" u="none">
                <a:solidFill>
                  <a:srgbClr val="000066"/>
                </a:solidFill>
                <a:latin typeface="Arial"/>
                <a:ea typeface="Arial"/>
                <a:cs typeface="Arial"/>
                <a:sym typeface="Arial"/>
              </a:rPr>
              <a:t>Naming conventions</a:t>
            </a:r>
            <a:endParaRPr/>
          </a:p>
        </p:txBody>
      </p:sp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685800" y="1295400"/>
            <a:ext cx="7772400" cy="53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800"/>
              <a:buFont typeface="Noto Sans Symbols"/>
              <a:buNone/>
            </a:pPr>
            <a:r>
              <a:rPr b="0" i="0" lang="en-US" sz="2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Python community has these recommended naming conventions</a:t>
            </a:r>
            <a:endParaRPr/>
          </a:p>
          <a:p>
            <a:pPr indent="-17780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0099"/>
              </a:buClr>
              <a:buSzPts val="2800"/>
              <a:buFont typeface="Noto Sans Symbols"/>
              <a:buChar char="∙"/>
            </a:pPr>
            <a:r>
              <a:rPr b="1" i="0" lang="en-US" sz="2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joined_lower</a:t>
            </a:r>
            <a:r>
              <a:rPr b="0" i="0" lang="en-US" sz="2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for functions, methods and, attributes</a:t>
            </a:r>
            <a:endParaRPr/>
          </a:p>
          <a:p>
            <a:pPr indent="-17780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0099"/>
              </a:buClr>
              <a:buSzPts val="2800"/>
              <a:buFont typeface="Noto Sans Symbols"/>
              <a:buChar char="∙"/>
            </a:pPr>
            <a:r>
              <a:rPr b="1" i="0" lang="en-US" sz="2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joined_lower</a:t>
            </a:r>
            <a:r>
              <a:rPr b="0" i="0" lang="en-US" sz="2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or </a:t>
            </a:r>
            <a:r>
              <a:rPr b="1" i="0" lang="en-US" sz="2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ALL_CAPS</a:t>
            </a:r>
            <a:r>
              <a:rPr b="0" i="0" lang="en-US" sz="2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for constants</a:t>
            </a:r>
            <a:endParaRPr/>
          </a:p>
          <a:p>
            <a:pPr indent="-17780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0099"/>
              </a:buClr>
              <a:buSzPts val="2800"/>
              <a:buFont typeface="Noto Sans Symbols"/>
              <a:buChar char="∙"/>
            </a:pPr>
            <a:r>
              <a:rPr b="1" i="0" lang="en-US" sz="2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StudlyCaps</a:t>
            </a:r>
            <a:r>
              <a:rPr b="0" i="0" lang="en-US" sz="2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for classes</a:t>
            </a:r>
            <a:endParaRPr/>
          </a:p>
          <a:p>
            <a:pPr indent="-17780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0099"/>
              </a:buClr>
              <a:buSzPts val="2800"/>
              <a:buFont typeface="Noto Sans Symbols"/>
              <a:buChar char="∙"/>
            </a:pPr>
            <a:r>
              <a:rPr b="1" i="0" lang="en-US" sz="2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camelCase</a:t>
            </a:r>
            <a:r>
              <a:rPr b="0" i="0" lang="en-US" sz="2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only to conform to pre-existing conventions</a:t>
            </a:r>
            <a:endParaRPr/>
          </a:p>
          <a:p>
            <a:pPr indent="-17780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0099"/>
              </a:buClr>
              <a:buSzPts val="2800"/>
              <a:buFont typeface="Noto Sans Symbols"/>
              <a:buChar char="∙"/>
            </a:pPr>
            <a:r>
              <a:rPr b="0" i="0" lang="en-US" sz="2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Attributes: interface, _internal, __private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/>
          <p:nvPr>
            <p:ph type="title"/>
          </p:nvPr>
        </p:nvSpPr>
        <p:spPr>
          <a:xfrm>
            <a:off x="685800" y="228600"/>
            <a:ext cx="7772400" cy="914400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66"/>
              </a:buClr>
              <a:buSzPts val="4000"/>
              <a:buFont typeface="Arial"/>
              <a:buNone/>
            </a:pPr>
            <a:r>
              <a:rPr b="1" i="0" lang="en-US" sz="4000" u="none">
                <a:solidFill>
                  <a:srgbClr val="000066"/>
                </a:solidFill>
                <a:latin typeface="Arial"/>
                <a:ea typeface="Arial"/>
                <a:cs typeface="Arial"/>
                <a:sym typeface="Arial"/>
              </a:rPr>
              <a:t>Overview</a:t>
            </a:r>
            <a:endParaRPr/>
          </a:p>
        </p:txBody>
      </p:sp>
      <p:sp>
        <p:nvSpPr>
          <p:cNvPr id="39" name="Google Shape;39;p6"/>
          <p:cNvSpPr txBox="1"/>
          <p:nvPr>
            <p:ph idx="1" type="body"/>
          </p:nvPr>
        </p:nvSpPr>
        <p:spPr>
          <a:xfrm>
            <a:off x="685800" y="1676400"/>
            <a:ext cx="7772400" cy="44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3200"/>
              <a:buFont typeface="Noto Sans Symbols"/>
              <a:buChar char="∙"/>
            </a:pPr>
            <a:r>
              <a:rPr b="0" i="0" lang="en-US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History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0099"/>
              </a:buClr>
              <a:buSzPts val="3200"/>
              <a:buFont typeface="Noto Sans Symbols"/>
              <a:buChar char="∙"/>
            </a:pPr>
            <a:r>
              <a:rPr b="0" i="0" lang="en-US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Installing &amp; Running Python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0099"/>
              </a:buClr>
              <a:buSzPts val="3200"/>
              <a:buFont typeface="Noto Sans Symbols"/>
              <a:buChar char="∙"/>
            </a:pPr>
            <a:r>
              <a:rPr b="0" i="0" lang="en-US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Names &amp; Assignment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0099"/>
              </a:buClr>
              <a:buSzPts val="3200"/>
              <a:buFont typeface="Noto Sans Symbols"/>
              <a:buChar char="∙"/>
            </a:pPr>
            <a:r>
              <a:rPr b="0" i="0" lang="en-US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Sequences types: Lists, Tuples, and Strings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0099"/>
              </a:buClr>
              <a:buSzPts val="3200"/>
              <a:buFont typeface="Noto Sans Symbols"/>
              <a:buChar char="∙"/>
            </a:pPr>
            <a:r>
              <a:rPr b="0" i="0" lang="en-US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Mutability</a:t>
            </a:r>
            <a:endParaRPr b="0" i="0" sz="32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3200"/>
              <a:buChar char="∙"/>
            </a:pPr>
            <a:r>
              <a:rPr b="0" lang="en-US" sz="3200"/>
              <a:t>Control Flow</a:t>
            </a:r>
            <a:endParaRPr b="0" sz="3200"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3200"/>
              <a:buChar char="∙"/>
            </a:pPr>
            <a:r>
              <a:rPr b="0" lang="en-US" sz="3200"/>
              <a:t>Functions</a:t>
            </a:r>
            <a:endParaRPr b="0" sz="3200"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3200"/>
              <a:buChar char="∙"/>
            </a:pPr>
            <a:r>
              <a:rPr b="0" lang="en-US" sz="3200"/>
              <a:t>Dictionaries </a:t>
            </a:r>
            <a:endParaRPr b="0" sz="3200"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3200"/>
              <a:buNone/>
            </a:pPr>
            <a:r>
              <a:t/>
            </a:r>
            <a:endParaRPr b="0" i="0" sz="32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SzPts val="3200"/>
              <a:buNone/>
            </a:pPr>
            <a:r>
              <a:t/>
            </a:r>
            <a:endParaRPr b="0" i="0" sz="32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4"/>
          <p:cNvSpPr txBox="1"/>
          <p:nvPr>
            <p:ph type="title"/>
          </p:nvPr>
        </p:nvSpPr>
        <p:spPr>
          <a:xfrm>
            <a:off x="685800" y="228600"/>
            <a:ext cx="7772400" cy="914400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66"/>
              </a:buClr>
              <a:buSzPts val="4000"/>
              <a:buFont typeface="Arial"/>
              <a:buNone/>
            </a:pPr>
            <a:r>
              <a:rPr b="1" i="0" lang="en-US" sz="4000" u="none">
                <a:solidFill>
                  <a:srgbClr val="000066"/>
                </a:solidFill>
                <a:latin typeface="Arial"/>
                <a:ea typeface="Arial"/>
                <a:cs typeface="Arial"/>
                <a:sym typeface="Arial"/>
              </a:rPr>
              <a:t>Assignment</a:t>
            </a:r>
            <a:endParaRPr/>
          </a:p>
        </p:txBody>
      </p:sp>
      <p:sp>
        <p:nvSpPr>
          <p:cNvPr id="149" name="Google Shape;149;p24"/>
          <p:cNvSpPr txBox="1"/>
          <p:nvPr>
            <p:ph idx="1" type="body"/>
          </p:nvPr>
        </p:nvSpPr>
        <p:spPr>
          <a:xfrm>
            <a:off x="685800" y="1295400"/>
            <a:ext cx="7772400" cy="53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-236536" lvl="0" marL="236536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3200"/>
              <a:buFont typeface="Noto Sans Symbols"/>
              <a:buChar char="∙"/>
            </a:pPr>
            <a:r>
              <a:rPr b="0" i="0" lang="en-US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You can assign to multiple names at the same time  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2400"/>
              <a:buFont typeface="Courier New"/>
              <a:buNone/>
            </a:pPr>
            <a:r>
              <a:rPr b="0" i="0" lang="en-US" sz="2400" u="none">
                <a:solidFill>
                  <a:srgbClr val="660033"/>
                </a:solidFill>
                <a:latin typeface="Courier New"/>
                <a:ea typeface="Courier New"/>
                <a:cs typeface="Courier New"/>
                <a:sym typeface="Courier New"/>
              </a:rPr>
              <a:t>&gt;&gt;&gt;</a:t>
            </a:r>
            <a:r>
              <a:rPr b="0" i="0" lang="en-US" sz="2400" u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x, y = 2, 3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2400"/>
              <a:buFont typeface="Courier New"/>
              <a:buNone/>
            </a:pPr>
            <a:r>
              <a:rPr b="0" i="0" lang="en-US" sz="2400" u="none">
                <a:solidFill>
                  <a:srgbClr val="660033"/>
                </a:solidFill>
                <a:latin typeface="Courier New"/>
                <a:ea typeface="Courier New"/>
                <a:cs typeface="Courier New"/>
                <a:sym typeface="Courier New"/>
              </a:rPr>
              <a:t>&gt;&gt;&gt;</a:t>
            </a:r>
            <a:r>
              <a:rPr b="0" i="0" lang="en-US" sz="2400" u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x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2400"/>
              <a:buFont typeface="Courier New"/>
              <a:buNone/>
            </a:pPr>
            <a:r>
              <a:rPr b="0" i="0" lang="en-US" sz="2400" u="none">
                <a:solidFill>
                  <a:schemeClr val="accent2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2400"/>
              <a:buFont typeface="Courier New"/>
              <a:buNone/>
            </a:pPr>
            <a:r>
              <a:rPr b="0" i="0" lang="en-US" sz="2400" u="none">
                <a:solidFill>
                  <a:srgbClr val="660033"/>
                </a:solidFill>
                <a:latin typeface="Courier New"/>
                <a:ea typeface="Courier New"/>
                <a:cs typeface="Courier New"/>
                <a:sym typeface="Courier New"/>
              </a:rPr>
              <a:t>&gt;&gt;&gt;</a:t>
            </a:r>
            <a:r>
              <a:rPr b="0" i="0" lang="en-US" sz="2400" u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y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2400"/>
              <a:buFont typeface="Courier New"/>
              <a:buNone/>
            </a:pPr>
            <a:r>
              <a:rPr b="0" i="0" lang="en-US" sz="2400" u="none">
                <a:solidFill>
                  <a:schemeClr val="accent2"/>
                </a:solidFill>
                <a:latin typeface="Courier New"/>
                <a:ea typeface="Courier New"/>
                <a:cs typeface="Courier New"/>
                <a:sym typeface="Courier New"/>
              </a:rPr>
              <a:t>3</a:t>
            </a:r>
            <a:endParaRPr/>
          </a:p>
          <a:p>
            <a:pPr indent="-236536" lvl="0" marL="236536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SzPts val="3200"/>
              <a:buNone/>
            </a:pPr>
            <a:r>
              <a:rPr b="0" i="0" lang="en-US" sz="32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This makes it easy to swap values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2400"/>
              <a:buFont typeface="Courier New"/>
              <a:buNone/>
            </a:pPr>
            <a:r>
              <a:rPr b="0" i="0" lang="en-US" sz="2400" u="none">
                <a:solidFill>
                  <a:srgbClr val="660033"/>
                </a:solidFill>
                <a:latin typeface="Courier New"/>
                <a:ea typeface="Courier New"/>
                <a:cs typeface="Courier New"/>
                <a:sym typeface="Courier New"/>
              </a:rPr>
              <a:t>&gt;&gt;&gt;</a:t>
            </a:r>
            <a:r>
              <a:rPr b="0" i="0" lang="en-US" sz="2400" u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x, y = y, x</a:t>
            </a:r>
            <a:endParaRPr/>
          </a:p>
          <a:p>
            <a:pPr indent="-236536" lvl="0" marL="236536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rgbClr val="000099"/>
              </a:buClr>
              <a:buSzPts val="3200"/>
              <a:buFont typeface="Noto Sans Symbols"/>
              <a:buChar char="∙"/>
            </a:pPr>
            <a:r>
              <a:rPr b="0" i="0" lang="en-US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Assignments can be chained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2400"/>
              <a:buFont typeface="Courier New"/>
              <a:buNone/>
            </a:pPr>
            <a:r>
              <a:rPr b="0" i="0" lang="en-US" sz="2400" u="none">
                <a:solidFill>
                  <a:srgbClr val="660033"/>
                </a:solidFill>
                <a:latin typeface="Courier New"/>
                <a:ea typeface="Courier New"/>
                <a:cs typeface="Courier New"/>
                <a:sym typeface="Courier New"/>
              </a:rPr>
              <a:t>&gt;&gt;&gt;</a:t>
            </a:r>
            <a:r>
              <a:rPr b="0" i="0" lang="en-US" sz="2400" u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a = b = x = 2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5"/>
          <p:cNvSpPr txBox="1"/>
          <p:nvPr>
            <p:ph type="title"/>
          </p:nvPr>
        </p:nvSpPr>
        <p:spPr>
          <a:xfrm>
            <a:off x="685800" y="228600"/>
            <a:ext cx="7772400" cy="914400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66"/>
              </a:buClr>
              <a:buSzPts val="4000"/>
              <a:buFont typeface="Arial"/>
              <a:buNone/>
            </a:pPr>
            <a:r>
              <a:rPr b="1" i="0" lang="en-US" sz="4000" u="none">
                <a:solidFill>
                  <a:srgbClr val="000066"/>
                </a:solidFill>
                <a:latin typeface="Arial"/>
                <a:ea typeface="Arial"/>
                <a:cs typeface="Arial"/>
                <a:sym typeface="Arial"/>
              </a:rPr>
              <a:t>Accessing Non-Existent Name</a:t>
            </a:r>
            <a:endParaRPr/>
          </a:p>
        </p:txBody>
      </p:sp>
      <p:sp>
        <p:nvSpPr>
          <p:cNvPr id="155" name="Google Shape;155;p25"/>
          <p:cNvSpPr txBox="1"/>
          <p:nvPr>
            <p:ph idx="1" type="body"/>
          </p:nvPr>
        </p:nvSpPr>
        <p:spPr>
          <a:xfrm>
            <a:off x="685800" y="1524000"/>
            <a:ext cx="77724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0" i="0" lang="en-US" sz="2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Accessing a name before it’s been properly created (by placing it on the left side of an assignment), raises an error  </a:t>
            </a:r>
            <a:endParaRPr b="0" i="0" sz="2800" u="none">
              <a:solidFill>
                <a:srgbClr val="6600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b="0" i="0" sz="2000" u="none">
              <a:solidFill>
                <a:srgbClr val="66003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</a:pPr>
            <a:r>
              <a:rPr b="0" i="0" lang="en-US" sz="2000" u="none">
                <a:solidFill>
                  <a:srgbClr val="660033"/>
                </a:solidFill>
                <a:latin typeface="Courier New"/>
                <a:ea typeface="Courier New"/>
                <a:cs typeface="Courier New"/>
                <a:sym typeface="Courier New"/>
              </a:rPr>
              <a:t>&gt;&gt;&gt;</a:t>
            </a:r>
            <a:r>
              <a:rPr b="0" i="0" lang="en-US" sz="2000" u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y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</a:pPr>
            <a:r>
              <a:rPr b="0" i="0" lang="en-US" sz="2000" u="none">
                <a:solidFill>
                  <a:srgbClr val="FF3300"/>
                </a:solidFill>
                <a:latin typeface="Courier New"/>
                <a:ea typeface="Courier New"/>
                <a:cs typeface="Courier New"/>
                <a:sym typeface="Courier New"/>
              </a:rPr>
              <a:t>Traceback (most recent call last):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</a:pPr>
            <a:r>
              <a:rPr b="0" i="0" lang="en-US" sz="2000" u="none">
                <a:solidFill>
                  <a:srgbClr val="FF3300"/>
                </a:solidFill>
                <a:latin typeface="Courier New"/>
                <a:ea typeface="Courier New"/>
                <a:cs typeface="Courier New"/>
                <a:sym typeface="Courier New"/>
              </a:rPr>
              <a:t>  File "&lt;pyshell#16&gt;", line 1, in -toplevel-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</a:pPr>
            <a:r>
              <a:rPr b="0" i="0" lang="en-US" sz="2000" u="none">
                <a:solidFill>
                  <a:srgbClr val="FF3300"/>
                </a:solidFill>
                <a:latin typeface="Courier New"/>
                <a:ea typeface="Courier New"/>
                <a:cs typeface="Courier New"/>
                <a:sym typeface="Courier New"/>
              </a:rPr>
              <a:t>    y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</a:pPr>
            <a:r>
              <a:rPr b="0" i="0" lang="en-US" sz="2000" u="none">
                <a:solidFill>
                  <a:srgbClr val="FF3300"/>
                </a:solidFill>
                <a:latin typeface="Courier New"/>
                <a:ea typeface="Courier New"/>
                <a:cs typeface="Courier New"/>
                <a:sym typeface="Courier New"/>
              </a:rPr>
              <a:t>NameError: name ‘y' is not defined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</a:pPr>
            <a:r>
              <a:rPr b="0" i="0" lang="en-US" sz="2000" u="none">
                <a:solidFill>
                  <a:srgbClr val="660033"/>
                </a:solidFill>
                <a:latin typeface="Courier New"/>
                <a:ea typeface="Courier New"/>
                <a:cs typeface="Courier New"/>
                <a:sym typeface="Courier New"/>
              </a:rPr>
              <a:t>&gt;&gt;&gt;</a:t>
            </a:r>
            <a:r>
              <a:rPr b="0" i="0" lang="en-US" sz="2000" u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y = 3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</a:pPr>
            <a:r>
              <a:rPr b="0" i="0" lang="en-US" sz="2000" u="none">
                <a:solidFill>
                  <a:srgbClr val="660033"/>
                </a:solidFill>
                <a:latin typeface="Courier New"/>
                <a:ea typeface="Courier New"/>
                <a:cs typeface="Courier New"/>
                <a:sym typeface="Courier New"/>
              </a:rPr>
              <a:t>&gt;&gt;&gt;</a:t>
            </a:r>
            <a:r>
              <a:rPr b="0" i="0" lang="en-US" sz="2000" u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y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</a:pPr>
            <a:r>
              <a:rPr b="0" i="0" lang="en-US" sz="2000" u="none">
                <a:solidFill>
                  <a:schemeClr val="accent2"/>
                </a:solidFill>
                <a:latin typeface="Courier New"/>
                <a:ea typeface="Courier New"/>
                <a:cs typeface="Courier New"/>
                <a:sym typeface="Courier New"/>
              </a:rPr>
              <a:t>3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6"/>
          <p:cNvSpPr txBox="1"/>
          <p:nvPr>
            <p:ph type="ctrTitle"/>
          </p:nvPr>
        </p:nvSpPr>
        <p:spPr>
          <a:xfrm>
            <a:off x="685800" y="1371600"/>
            <a:ext cx="7772400" cy="2819400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66"/>
              </a:buClr>
              <a:buSzPts val="6000"/>
              <a:buFont typeface="Arial"/>
              <a:buNone/>
            </a:pPr>
            <a:r>
              <a:rPr b="1" i="0" lang="en-US" sz="6000" u="none">
                <a:solidFill>
                  <a:srgbClr val="000066"/>
                </a:solidFill>
                <a:latin typeface="Arial"/>
                <a:ea typeface="Arial"/>
                <a:cs typeface="Arial"/>
                <a:sym typeface="Arial"/>
              </a:rPr>
              <a:t>Sequence types: Tuples, Lists, and Strings</a:t>
            </a:r>
            <a:endParaRPr/>
          </a:p>
        </p:txBody>
      </p:sp>
      <p:pic>
        <p:nvPicPr>
          <p:cNvPr descr="j0138565" id="161" name="Google Shape;161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4800" y="4651375"/>
            <a:ext cx="4267200" cy="200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7"/>
          <p:cNvSpPr txBox="1"/>
          <p:nvPr>
            <p:ph type="title"/>
          </p:nvPr>
        </p:nvSpPr>
        <p:spPr>
          <a:xfrm>
            <a:off x="685800" y="228600"/>
            <a:ext cx="7772400" cy="914400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66"/>
              </a:buClr>
              <a:buSzPts val="4000"/>
              <a:buFont typeface="Arial"/>
              <a:buNone/>
            </a:pPr>
            <a:r>
              <a:rPr b="1" i="0" lang="en-US" sz="4000" u="none">
                <a:solidFill>
                  <a:srgbClr val="000066"/>
                </a:solidFill>
                <a:latin typeface="Arial"/>
                <a:ea typeface="Arial"/>
                <a:cs typeface="Arial"/>
                <a:sym typeface="Arial"/>
              </a:rPr>
              <a:t>Sequence Types</a:t>
            </a:r>
            <a:endParaRPr/>
          </a:p>
        </p:txBody>
      </p:sp>
      <p:sp>
        <p:nvSpPr>
          <p:cNvPr id="167" name="Google Shape;167;p27"/>
          <p:cNvSpPr txBox="1"/>
          <p:nvPr>
            <p:ph idx="1" type="body"/>
          </p:nvPr>
        </p:nvSpPr>
        <p:spPr>
          <a:xfrm>
            <a:off x="685800" y="1295400"/>
            <a:ext cx="7772400" cy="51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-457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3200"/>
              <a:buFont typeface="Noto Sans Symbols"/>
              <a:buAutoNum type="arabicPeriod"/>
            </a:pPr>
            <a:r>
              <a:rPr b="1" i="0" lang="en-US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Tuple: (‘john’, 32, [CMSC])</a:t>
            </a:r>
            <a:endParaRPr/>
          </a:p>
          <a:p>
            <a:pPr indent="-381000" lvl="1" marL="83820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rgbClr val="000099"/>
              </a:buClr>
              <a:buSzPts val="2800"/>
              <a:buFont typeface="Noto Sans Symbols"/>
              <a:buChar char="∙"/>
            </a:pPr>
            <a:r>
              <a:rPr b="0" i="0" lang="en-US" sz="2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simple </a:t>
            </a:r>
            <a:r>
              <a:rPr b="0" i="1" lang="en-US" sz="2800" u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immutable</a:t>
            </a:r>
            <a:r>
              <a:rPr b="0" i="0" lang="en-US" sz="2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ordered sequence of items</a:t>
            </a:r>
            <a:endParaRPr/>
          </a:p>
          <a:p>
            <a:pPr indent="-381000" lvl="1" marL="83820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rgbClr val="000099"/>
              </a:buClr>
              <a:buSzPts val="2800"/>
              <a:buFont typeface="Noto Sans Symbols"/>
              <a:buChar char="∙"/>
            </a:pPr>
            <a:r>
              <a:rPr b="0" i="0" lang="en-US" sz="2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Items can be of mixed types, including collection types</a:t>
            </a:r>
            <a:endParaRPr/>
          </a:p>
          <a:p>
            <a:pPr indent="-457200" lvl="0" marL="4572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rgbClr val="000099"/>
              </a:buClr>
              <a:buSzPts val="3200"/>
              <a:buAutoNum type="arabicPeriod"/>
            </a:pPr>
            <a:r>
              <a:rPr b="1" i="0" lang="en-US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Strings: “John Smith”</a:t>
            </a:r>
            <a:endParaRPr/>
          </a:p>
          <a:p>
            <a:pPr indent="-381000" lvl="1" marL="83820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rgbClr val="000099"/>
              </a:buClr>
              <a:buSzPts val="2800"/>
              <a:buFont typeface="Arial"/>
              <a:buChar char="•"/>
            </a:pPr>
            <a:r>
              <a:rPr b="0" i="1" lang="en-US" sz="2800" u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Immutable</a:t>
            </a:r>
            <a:endParaRPr/>
          </a:p>
          <a:p>
            <a:pPr indent="-381000" lvl="1" marL="83820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rgbClr val="000099"/>
              </a:buClr>
              <a:buSzPts val="2800"/>
              <a:buFont typeface="Arial"/>
              <a:buChar char="•"/>
            </a:pPr>
            <a:r>
              <a:rPr b="0" i="0" lang="en-US" sz="2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Conceptually very much like a tuple</a:t>
            </a:r>
            <a:endParaRPr/>
          </a:p>
          <a:p>
            <a:pPr indent="-457200" lvl="0" marL="4572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rgbClr val="000099"/>
              </a:buClr>
              <a:buSzPts val="3200"/>
              <a:buAutoNum type="arabicPeriod" startAt="3"/>
            </a:pPr>
            <a:r>
              <a:rPr b="1" i="0" lang="en-US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List: [1, 2, ‘john’, (‘up’, ‘down’)]</a:t>
            </a:r>
            <a:endParaRPr/>
          </a:p>
          <a:p>
            <a:pPr indent="-381000" lvl="1" marL="83820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rgbClr val="000099"/>
              </a:buClr>
              <a:buSzPts val="2800"/>
              <a:buFont typeface="Noto Sans Symbols"/>
              <a:buChar char="∙"/>
            </a:pPr>
            <a:r>
              <a:rPr b="0" i="1" lang="en-US" sz="2800" u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Mutable</a:t>
            </a:r>
            <a:r>
              <a:rPr b="0" i="0" lang="en-US" sz="2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ordered sequence of items of mixed types</a:t>
            </a:r>
            <a:endParaRPr/>
          </a:p>
          <a:p>
            <a:pPr indent="-177800" lvl="1" marL="8382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rgbClr val="000099"/>
              </a:buClr>
              <a:buSzPts val="3200"/>
              <a:buFont typeface="Noto Sans Symbols"/>
              <a:buNone/>
            </a:pPr>
            <a:r>
              <a:t/>
            </a:r>
            <a:endParaRPr b="0" i="0" sz="32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SzPts val="3200"/>
              <a:buNone/>
            </a:pPr>
            <a:r>
              <a:t/>
            </a:r>
            <a:endParaRPr b="0" i="0" sz="32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8"/>
          <p:cNvSpPr txBox="1"/>
          <p:nvPr>
            <p:ph type="title"/>
          </p:nvPr>
        </p:nvSpPr>
        <p:spPr>
          <a:xfrm>
            <a:off x="685800" y="228600"/>
            <a:ext cx="7772400" cy="914400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66"/>
              </a:buClr>
              <a:buSzPts val="4000"/>
              <a:buFont typeface="Arial"/>
              <a:buNone/>
            </a:pPr>
            <a:r>
              <a:rPr b="1" i="0" lang="en-US" sz="4000" u="none">
                <a:solidFill>
                  <a:srgbClr val="000066"/>
                </a:solidFill>
                <a:latin typeface="Arial"/>
                <a:ea typeface="Arial"/>
                <a:cs typeface="Arial"/>
                <a:sym typeface="Arial"/>
              </a:rPr>
              <a:t>Similar Syntax</a:t>
            </a:r>
            <a:endParaRPr/>
          </a:p>
        </p:txBody>
      </p:sp>
      <p:sp>
        <p:nvSpPr>
          <p:cNvPr id="173" name="Google Shape;173;p28"/>
          <p:cNvSpPr txBox="1"/>
          <p:nvPr>
            <p:ph idx="1" type="body"/>
          </p:nvPr>
        </p:nvSpPr>
        <p:spPr>
          <a:xfrm>
            <a:off x="685800" y="1295400"/>
            <a:ext cx="7772400" cy="53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3200"/>
              <a:buFont typeface="Noto Sans Symbols"/>
              <a:buChar char="∙"/>
            </a:pPr>
            <a:r>
              <a:rPr b="0" i="0" lang="en-US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All three sequence types (tuples, strings, and lists) share much of the same syntax and functionality.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rgbClr val="000099"/>
              </a:buClr>
              <a:buSzPts val="3200"/>
              <a:buFont typeface="Noto Sans Symbols"/>
              <a:buChar char="∙"/>
            </a:pPr>
            <a:r>
              <a:rPr b="0" i="0" lang="en-US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Key difference: 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rgbClr val="000099"/>
              </a:buClr>
              <a:buSzPts val="3200"/>
              <a:buFont typeface="Arial"/>
              <a:buChar char="•"/>
            </a:pPr>
            <a:r>
              <a:rPr b="0" i="0" lang="en-US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Tuples and strings are </a:t>
            </a:r>
            <a:r>
              <a:rPr b="0" i="1" lang="en-US" sz="3200" u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immutable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rgbClr val="000099"/>
              </a:buClr>
              <a:buSzPts val="3200"/>
              <a:buFont typeface="Arial"/>
              <a:buChar char="•"/>
            </a:pPr>
            <a:r>
              <a:rPr b="0" i="0" lang="en-US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Lists are </a:t>
            </a:r>
            <a:r>
              <a:rPr b="0" i="1" lang="en-US" sz="3200" u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mutable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rgbClr val="000099"/>
              </a:buClr>
              <a:buSzPts val="3200"/>
              <a:buFont typeface="Noto Sans Symbols"/>
              <a:buChar char="∙"/>
            </a:pPr>
            <a:r>
              <a:rPr b="0" i="0" lang="en-US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operations shown in this section can be applied to </a:t>
            </a:r>
            <a:r>
              <a:rPr b="0" i="1" lang="en-US" sz="3200" u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all</a:t>
            </a:r>
            <a:r>
              <a:rPr b="0" i="0" lang="en-US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sequence types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rgbClr val="000099"/>
              </a:buClr>
              <a:buSzPts val="3200"/>
              <a:buFont typeface="Arial"/>
              <a:buChar char="•"/>
            </a:pPr>
            <a:r>
              <a:rPr b="0" i="0" lang="en-US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most examples will just show the operation performed on one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9"/>
          <p:cNvSpPr txBox="1"/>
          <p:nvPr>
            <p:ph type="title"/>
          </p:nvPr>
        </p:nvSpPr>
        <p:spPr>
          <a:xfrm>
            <a:off x="685800" y="228600"/>
            <a:ext cx="7772400" cy="914400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66"/>
              </a:buClr>
              <a:buSzPts val="4000"/>
              <a:buFont typeface="Arial"/>
              <a:buNone/>
            </a:pPr>
            <a:r>
              <a:rPr b="1" i="0" lang="en-US" sz="4000" u="none">
                <a:solidFill>
                  <a:srgbClr val="000066"/>
                </a:solidFill>
                <a:latin typeface="Arial"/>
                <a:ea typeface="Arial"/>
                <a:cs typeface="Arial"/>
                <a:sym typeface="Arial"/>
              </a:rPr>
              <a:t>Sequence Types 1</a:t>
            </a:r>
            <a:endParaRPr/>
          </a:p>
        </p:txBody>
      </p:sp>
      <p:sp>
        <p:nvSpPr>
          <p:cNvPr id="179" name="Google Shape;179;p29"/>
          <p:cNvSpPr txBox="1"/>
          <p:nvPr>
            <p:ph idx="1" type="body"/>
          </p:nvPr>
        </p:nvSpPr>
        <p:spPr>
          <a:xfrm>
            <a:off x="685800" y="1600200"/>
            <a:ext cx="7924800" cy="49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800"/>
              <a:buFont typeface="Noto Sans Symbols"/>
              <a:buChar char="∙"/>
            </a:pPr>
            <a:r>
              <a:rPr b="0" i="0" lang="en-US" sz="2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Define tuples using parentheses and commas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Font typeface="Courier New"/>
              <a:buNone/>
            </a:pPr>
            <a:r>
              <a:rPr b="0" i="0" lang="en-US" sz="2000" u="none">
                <a:solidFill>
                  <a:srgbClr val="660033"/>
                </a:solidFill>
                <a:latin typeface="Courier New"/>
                <a:ea typeface="Courier New"/>
                <a:cs typeface="Courier New"/>
                <a:sym typeface="Courier New"/>
              </a:rPr>
              <a:t>&gt;&gt;&gt;</a:t>
            </a:r>
            <a:r>
              <a:rPr b="0" i="0" lang="en-US" sz="2000" u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tu = (23, </a:t>
            </a:r>
            <a:r>
              <a:rPr b="0" i="0" lang="en-US" sz="2000" u="none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‘abc’</a:t>
            </a:r>
            <a:r>
              <a:rPr b="0" i="0" lang="en-US" sz="2000" u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, 4.56, (2,3), </a:t>
            </a:r>
            <a:r>
              <a:rPr b="0" i="0" lang="en-US" sz="2000" u="none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‘def’</a:t>
            </a:r>
            <a:r>
              <a:rPr b="0" i="0" lang="en-US" sz="2000" u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0099"/>
              </a:buClr>
              <a:buSzPts val="2800"/>
              <a:buFont typeface="Noto Sans Symbols"/>
              <a:buChar char="∙"/>
            </a:pPr>
            <a:r>
              <a:rPr b="0" i="0" lang="en-US" sz="2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Define lists are using square brackets and commas</a:t>
            </a:r>
            <a:endParaRPr b="0" i="0" sz="2400" u="non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285750" lvl="1" marL="74295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Font typeface="Courier New"/>
              <a:buNone/>
            </a:pPr>
            <a:r>
              <a:rPr b="0" i="0" lang="en-US" sz="2000" u="none">
                <a:solidFill>
                  <a:srgbClr val="660033"/>
                </a:solidFill>
                <a:latin typeface="Courier New"/>
                <a:ea typeface="Courier New"/>
                <a:cs typeface="Courier New"/>
                <a:sym typeface="Courier New"/>
              </a:rPr>
              <a:t>&gt;&gt;&gt;</a:t>
            </a:r>
            <a:r>
              <a:rPr b="0" i="0" lang="en-US" sz="2000" u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li = [</a:t>
            </a:r>
            <a:r>
              <a:rPr b="0" i="0" lang="en-US" sz="2000" u="none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“abc”</a:t>
            </a:r>
            <a:r>
              <a:rPr b="0" i="0" lang="en-US" sz="2000" u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, 34, 4.34, 23]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0099"/>
              </a:buClr>
              <a:buSzPts val="2800"/>
              <a:buFont typeface="Noto Sans Symbols"/>
              <a:buChar char="∙"/>
            </a:pPr>
            <a:r>
              <a:rPr b="0" i="0" lang="en-US" sz="2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Define strings using quotes (“, ‘, or “““).</a:t>
            </a:r>
            <a:endParaRPr b="0" i="0" sz="2400" u="non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285750" lvl="1" marL="74295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Font typeface="Courier New"/>
              <a:buNone/>
            </a:pPr>
            <a:r>
              <a:rPr b="0" i="0" lang="en-US" sz="2000" u="none">
                <a:solidFill>
                  <a:srgbClr val="660033"/>
                </a:solidFill>
                <a:latin typeface="Courier New"/>
                <a:ea typeface="Courier New"/>
                <a:cs typeface="Courier New"/>
                <a:sym typeface="Courier New"/>
              </a:rPr>
              <a:t>&gt;&gt;&gt;</a:t>
            </a:r>
            <a:r>
              <a:rPr b="0" i="0" lang="en-US" sz="2000" u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st = </a:t>
            </a:r>
            <a:r>
              <a:rPr b="0" i="0" lang="en-US" sz="2000" u="none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“Hello World”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Font typeface="Courier New"/>
              <a:buNone/>
            </a:pPr>
            <a:r>
              <a:rPr b="0" i="0" lang="en-US" sz="2000" u="none">
                <a:solidFill>
                  <a:srgbClr val="660033"/>
                </a:solidFill>
                <a:latin typeface="Courier New"/>
                <a:ea typeface="Courier New"/>
                <a:cs typeface="Courier New"/>
                <a:sym typeface="Courier New"/>
              </a:rPr>
              <a:t>&gt;&gt;&gt;</a:t>
            </a:r>
            <a:r>
              <a:rPr b="0" i="0" lang="en-US" sz="2000" u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st = </a:t>
            </a:r>
            <a:r>
              <a:rPr b="0" i="0" lang="en-US" sz="2000" u="none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‘Hello World’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Font typeface="Courier New"/>
              <a:buNone/>
            </a:pPr>
            <a:r>
              <a:rPr b="0" i="0" lang="en-US" sz="2000" u="none">
                <a:solidFill>
                  <a:srgbClr val="660033"/>
                </a:solidFill>
                <a:latin typeface="Courier New"/>
                <a:ea typeface="Courier New"/>
                <a:cs typeface="Courier New"/>
                <a:sym typeface="Courier New"/>
              </a:rPr>
              <a:t>&gt;&gt;&gt;</a:t>
            </a:r>
            <a:r>
              <a:rPr b="0" i="0" lang="en-US" sz="2000" u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st = </a:t>
            </a:r>
            <a:r>
              <a:rPr b="0" i="0" lang="en-US" sz="2000" u="none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“““This is a multi-line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Font typeface="Courier New"/>
              <a:buNone/>
            </a:pPr>
            <a:r>
              <a:rPr b="0" i="0" lang="en-US" sz="2000" u="none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string that uses triple quotes.”””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0"/>
          <p:cNvSpPr txBox="1"/>
          <p:nvPr>
            <p:ph type="title"/>
          </p:nvPr>
        </p:nvSpPr>
        <p:spPr>
          <a:xfrm>
            <a:off x="685800" y="228600"/>
            <a:ext cx="7772400" cy="914400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66"/>
              </a:buClr>
              <a:buSzPts val="4000"/>
              <a:buFont typeface="Arial"/>
              <a:buNone/>
            </a:pPr>
            <a:r>
              <a:rPr b="1" i="0" lang="en-US" sz="4000" u="none">
                <a:solidFill>
                  <a:srgbClr val="000066"/>
                </a:solidFill>
                <a:latin typeface="Arial"/>
                <a:ea typeface="Arial"/>
                <a:cs typeface="Arial"/>
                <a:sym typeface="Arial"/>
              </a:rPr>
              <a:t>Sequence Types 2</a:t>
            </a:r>
            <a:endParaRPr/>
          </a:p>
        </p:txBody>
      </p:sp>
      <p:sp>
        <p:nvSpPr>
          <p:cNvPr id="185" name="Google Shape;185;p30"/>
          <p:cNvSpPr txBox="1"/>
          <p:nvPr>
            <p:ph idx="1" type="body"/>
          </p:nvPr>
        </p:nvSpPr>
        <p:spPr>
          <a:xfrm>
            <a:off x="685800" y="1295400"/>
            <a:ext cx="7772400" cy="52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800"/>
              <a:buFont typeface="Noto Sans Symbols"/>
              <a:buChar char="∙"/>
            </a:pPr>
            <a:r>
              <a:rPr b="0" i="0" lang="en-US" sz="2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Access individual members of a tuple, list, or string using square bracket “array” notation 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rgbClr val="000099"/>
              </a:buClr>
              <a:buSzPts val="2800"/>
              <a:buFont typeface="Noto Sans Symbols"/>
              <a:buChar char="∙"/>
            </a:pPr>
            <a:r>
              <a:rPr b="0" i="1" lang="en-US" sz="2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Note that all are 0 based… 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 b="0" i="1" sz="10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</a:pPr>
            <a:r>
              <a:rPr b="0" i="0" lang="en-US" sz="2000" u="none">
                <a:solidFill>
                  <a:srgbClr val="660033"/>
                </a:solidFill>
                <a:latin typeface="Courier New"/>
                <a:ea typeface="Courier New"/>
                <a:cs typeface="Courier New"/>
                <a:sym typeface="Courier New"/>
              </a:rPr>
              <a:t>&gt;&gt;&gt;</a:t>
            </a:r>
            <a:r>
              <a:rPr b="0" i="0" lang="en-US" sz="2000" u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tu = (23, </a:t>
            </a:r>
            <a:r>
              <a:rPr b="0" i="0" lang="en-US" sz="2000" u="none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‘abc’</a:t>
            </a:r>
            <a:r>
              <a:rPr b="0" i="0" lang="en-US" sz="2000" u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, 4.56, (2,3), </a:t>
            </a:r>
            <a:r>
              <a:rPr b="0" i="0" lang="en-US" sz="2000" u="none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‘def’</a:t>
            </a:r>
            <a:r>
              <a:rPr b="0" i="0" lang="en-US" sz="2000" u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</a:pPr>
            <a:r>
              <a:rPr b="0" i="0" lang="en-US" sz="2000" u="none">
                <a:solidFill>
                  <a:srgbClr val="660033"/>
                </a:solidFill>
                <a:latin typeface="Courier New"/>
                <a:ea typeface="Courier New"/>
                <a:cs typeface="Courier New"/>
                <a:sym typeface="Courier New"/>
              </a:rPr>
              <a:t>&gt;&gt;&gt;</a:t>
            </a:r>
            <a:r>
              <a:rPr b="0" i="0" lang="en-US" sz="2000" u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tu[1]     # Second item in the tuple.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</a:pPr>
            <a:r>
              <a:rPr b="0" i="0" lang="en-US" sz="2000" u="none">
                <a:solidFill>
                  <a:schemeClr val="accent2"/>
                </a:solidFill>
                <a:latin typeface="Courier New"/>
                <a:ea typeface="Courier New"/>
                <a:cs typeface="Courier New"/>
                <a:sym typeface="Courier New"/>
              </a:rPr>
              <a:t> ‘abc’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160"/>
              </a:spcBef>
              <a:spcAft>
                <a:spcPts val="0"/>
              </a:spcAft>
              <a:buSzPts val="800"/>
              <a:buNone/>
            </a:pPr>
            <a:r>
              <a:t/>
            </a:r>
            <a:endParaRPr b="0" i="0" sz="800" u="none">
              <a:solidFill>
                <a:schemeClr val="accent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3429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</a:pPr>
            <a:r>
              <a:rPr b="0" i="0" lang="en-US" sz="2000" u="none">
                <a:solidFill>
                  <a:srgbClr val="660033"/>
                </a:solidFill>
                <a:latin typeface="Courier New"/>
                <a:ea typeface="Courier New"/>
                <a:cs typeface="Courier New"/>
                <a:sym typeface="Courier New"/>
              </a:rPr>
              <a:t>&gt;&gt;&gt;</a:t>
            </a:r>
            <a:r>
              <a:rPr b="0" i="0" lang="en-US" sz="2000" u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li = [</a:t>
            </a:r>
            <a:r>
              <a:rPr b="0" i="0" lang="en-US" sz="2000" u="none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“abc”</a:t>
            </a:r>
            <a:r>
              <a:rPr b="0" i="0" lang="en-US" sz="2000" u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, 34, 4.34, 23]</a:t>
            </a:r>
            <a:r>
              <a:rPr b="0" i="0" lang="en-US" sz="2000" u="none">
                <a:solidFill>
                  <a:srgbClr val="660033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</a:pPr>
            <a:r>
              <a:rPr b="0" i="0" lang="en-US" sz="2000" u="none">
                <a:solidFill>
                  <a:srgbClr val="660033"/>
                </a:solidFill>
                <a:latin typeface="Courier New"/>
                <a:ea typeface="Courier New"/>
                <a:cs typeface="Courier New"/>
                <a:sym typeface="Courier New"/>
              </a:rPr>
              <a:t>&gt;&gt;&gt;</a:t>
            </a:r>
            <a:r>
              <a:rPr b="0" i="0" lang="en-US" sz="2000" u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li[1]      # Second item in the list.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</a:pPr>
            <a:r>
              <a:rPr b="0" i="0" lang="en-US" sz="2000" u="none">
                <a:solidFill>
                  <a:schemeClr val="accent2"/>
                </a:solidFill>
                <a:latin typeface="Courier New"/>
                <a:ea typeface="Courier New"/>
                <a:cs typeface="Courier New"/>
                <a:sym typeface="Courier New"/>
              </a:rPr>
              <a:t> 34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160"/>
              </a:spcBef>
              <a:spcAft>
                <a:spcPts val="0"/>
              </a:spcAft>
              <a:buSzPts val="800"/>
              <a:buNone/>
            </a:pPr>
            <a:r>
              <a:t/>
            </a:r>
            <a:endParaRPr b="0" i="0" sz="800" u="none">
              <a:solidFill>
                <a:schemeClr val="accent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3429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</a:pPr>
            <a:r>
              <a:rPr b="0" i="0" lang="en-US" sz="2000" u="none">
                <a:solidFill>
                  <a:srgbClr val="660033"/>
                </a:solidFill>
                <a:latin typeface="Courier New"/>
                <a:ea typeface="Courier New"/>
                <a:cs typeface="Courier New"/>
                <a:sym typeface="Courier New"/>
              </a:rPr>
              <a:t>&gt;&gt;&gt;</a:t>
            </a:r>
            <a:r>
              <a:rPr b="0" i="0" lang="en-US" sz="2000" u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st = </a:t>
            </a:r>
            <a:r>
              <a:rPr b="0" i="0" lang="en-US" sz="2000" u="none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“Hello World”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</a:pPr>
            <a:r>
              <a:rPr b="0" i="0" lang="en-US" sz="2000" u="none">
                <a:solidFill>
                  <a:srgbClr val="660033"/>
                </a:solidFill>
                <a:latin typeface="Courier New"/>
                <a:ea typeface="Courier New"/>
                <a:cs typeface="Courier New"/>
                <a:sym typeface="Courier New"/>
              </a:rPr>
              <a:t>&gt;&gt;&gt;</a:t>
            </a:r>
            <a:r>
              <a:rPr b="0" i="0" lang="en-US" sz="2000" u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st[1]   # Second character in string.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</a:pPr>
            <a:r>
              <a:rPr b="0" i="0" lang="en-US" sz="2000" u="none">
                <a:solidFill>
                  <a:schemeClr val="accent2"/>
                </a:solidFill>
                <a:latin typeface="Courier New"/>
                <a:ea typeface="Courier New"/>
                <a:cs typeface="Courier New"/>
                <a:sym typeface="Courier New"/>
              </a:rPr>
              <a:t> ‘e’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1"/>
          <p:cNvSpPr txBox="1"/>
          <p:nvPr>
            <p:ph type="title"/>
          </p:nvPr>
        </p:nvSpPr>
        <p:spPr>
          <a:xfrm>
            <a:off x="685800" y="228600"/>
            <a:ext cx="7772400" cy="914400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66"/>
              </a:buClr>
              <a:buSzPts val="4000"/>
              <a:buFont typeface="Arial"/>
              <a:buNone/>
            </a:pPr>
            <a:r>
              <a:rPr b="1" i="0" lang="en-US" sz="4000" u="none">
                <a:solidFill>
                  <a:srgbClr val="000066"/>
                </a:solidFill>
                <a:latin typeface="Arial"/>
                <a:ea typeface="Arial"/>
                <a:cs typeface="Arial"/>
                <a:sym typeface="Arial"/>
              </a:rPr>
              <a:t>Positive and negative indices</a:t>
            </a:r>
            <a:endParaRPr/>
          </a:p>
        </p:txBody>
      </p:sp>
      <p:sp>
        <p:nvSpPr>
          <p:cNvPr id="191" name="Google Shape;191;p31"/>
          <p:cNvSpPr txBox="1"/>
          <p:nvPr>
            <p:ph idx="1" type="body"/>
          </p:nvPr>
        </p:nvSpPr>
        <p:spPr>
          <a:xfrm>
            <a:off x="533400" y="1905000"/>
            <a:ext cx="8077200" cy="45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0" i="0" lang="en-US" sz="2400" u="none">
                <a:solidFill>
                  <a:srgbClr val="660033"/>
                </a:solidFill>
                <a:latin typeface="Courier New"/>
                <a:ea typeface="Courier New"/>
                <a:cs typeface="Courier New"/>
                <a:sym typeface="Courier New"/>
              </a:rPr>
              <a:t>&gt;&gt;&gt;</a:t>
            </a:r>
            <a:r>
              <a:rPr b="0" i="0" lang="en-US" sz="2400" u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t = (23, </a:t>
            </a:r>
            <a:r>
              <a:rPr b="0" i="0" lang="en-US" sz="2400" u="none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‘abc’</a:t>
            </a:r>
            <a:r>
              <a:rPr b="0" i="0" lang="en-US" sz="2400" u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, 4.56, (2,3), </a:t>
            </a:r>
            <a:r>
              <a:rPr b="0" i="0" lang="en-US" sz="2400" u="none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‘def’</a:t>
            </a:r>
            <a:r>
              <a:rPr b="0" i="0" lang="en-US" sz="2400" u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None/>
            </a:pPr>
            <a:r>
              <a:rPr b="0" i="0" lang="en-US" sz="2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Positive index: count from the left, starting with 0</a:t>
            </a:r>
            <a:endParaRPr/>
          </a:p>
          <a:p>
            <a:pPr indent="0" lvl="1" marL="40005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Font typeface="Arial"/>
              <a:buNone/>
            </a:pPr>
            <a:r>
              <a:rPr b="0" i="0" lang="en-US" sz="2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800" u="none">
                <a:solidFill>
                  <a:srgbClr val="660033"/>
                </a:solidFill>
                <a:latin typeface="Courier New"/>
                <a:ea typeface="Courier New"/>
                <a:cs typeface="Courier New"/>
                <a:sym typeface="Courier New"/>
              </a:rPr>
              <a:t>&gt;&gt;&gt;</a:t>
            </a:r>
            <a:r>
              <a:rPr b="0" i="0" lang="en-US" sz="2800" u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t[1] </a:t>
            </a:r>
            <a:endParaRPr b="0" i="0" sz="2800" u="non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1" marL="40005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Font typeface="Courier New"/>
              <a:buNone/>
            </a:pPr>
            <a:r>
              <a:rPr b="0" i="0" lang="en-US" sz="2800" u="none">
                <a:solidFill>
                  <a:schemeClr val="accent2"/>
                </a:solidFill>
                <a:latin typeface="Courier New"/>
                <a:ea typeface="Courier New"/>
                <a:cs typeface="Courier New"/>
                <a:sym typeface="Courier New"/>
              </a:rPr>
              <a:t>‘abc’</a:t>
            </a:r>
            <a:endParaRPr b="0" i="0" sz="2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None/>
            </a:pPr>
            <a:r>
              <a:rPr b="0" i="0" lang="en-US" sz="2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Negative index: count from right, starting with –1</a:t>
            </a:r>
            <a:endParaRPr b="0" i="0" sz="2800" u="none">
              <a:solidFill>
                <a:schemeClr val="accent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1" marL="40005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Font typeface="Courier New"/>
              <a:buNone/>
            </a:pPr>
            <a:r>
              <a:rPr b="0" i="0" lang="en-US" sz="2800" u="none">
                <a:solidFill>
                  <a:srgbClr val="660033"/>
                </a:solidFill>
                <a:latin typeface="Courier New"/>
                <a:ea typeface="Courier New"/>
                <a:cs typeface="Courier New"/>
                <a:sym typeface="Courier New"/>
              </a:rPr>
              <a:t>&gt;&gt;&gt;</a:t>
            </a:r>
            <a:r>
              <a:rPr b="0" i="0" lang="en-US" sz="2800" u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t[-3] </a:t>
            </a:r>
            <a:endParaRPr b="0" i="0" sz="2800" u="non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1" marL="40005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Font typeface="Courier New"/>
              <a:buNone/>
            </a:pPr>
            <a:r>
              <a:rPr b="0" i="0" lang="en-US" sz="2800" u="none">
                <a:solidFill>
                  <a:schemeClr val="accent2"/>
                </a:solidFill>
                <a:latin typeface="Courier New"/>
                <a:ea typeface="Courier New"/>
                <a:cs typeface="Courier New"/>
                <a:sym typeface="Courier New"/>
              </a:rPr>
              <a:t>4.56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2"/>
          <p:cNvSpPr txBox="1"/>
          <p:nvPr>
            <p:ph type="title"/>
          </p:nvPr>
        </p:nvSpPr>
        <p:spPr>
          <a:xfrm>
            <a:off x="685800" y="228600"/>
            <a:ext cx="7772400" cy="914400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66"/>
              </a:buClr>
              <a:buSzPts val="3600"/>
              <a:buFont typeface="Arial"/>
              <a:buNone/>
            </a:pPr>
            <a:r>
              <a:rPr b="1" i="0" lang="en-US" sz="3600" u="none">
                <a:solidFill>
                  <a:srgbClr val="000066"/>
                </a:solidFill>
                <a:latin typeface="Arial"/>
                <a:ea typeface="Arial"/>
                <a:cs typeface="Arial"/>
                <a:sym typeface="Arial"/>
              </a:rPr>
              <a:t>Slicing: return copy of a subset</a:t>
            </a:r>
            <a:endParaRPr/>
          </a:p>
        </p:txBody>
      </p:sp>
      <p:sp>
        <p:nvSpPr>
          <p:cNvPr id="197" name="Google Shape;197;p32"/>
          <p:cNvSpPr txBox="1"/>
          <p:nvPr>
            <p:ph idx="1" type="body"/>
          </p:nvPr>
        </p:nvSpPr>
        <p:spPr>
          <a:xfrm>
            <a:off x="685800" y="1600200"/>
            <a:ext cx="7772400" cy="49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0" i="0" lang="en-US" sz="2400" u="none">
                <a:solidFill>
                  <a:srgbClr val="660033"/>
                </a:solidFill>
                <a:latin typeface="Courier New"/>
                <a:ea typeface="Courier New"/>
                <a:cs typeface="Courier New"/>
                <a:sym typeface="Courier New"/>
              </a:rPr>
              <a:t>&gt;&gt;&gt;</a:t>
            </a:r>
            <a:r>
              <a:rPr b="0" i="0" lang="en-US" sz="2400" u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t = (23, </a:t>
            </a:r>
            <a:r>
              <a:rPr b="0" i="0" lang="en-US" sz="2400" u="none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‘abc’</a:t>
            </a:r>
            <a:r>
              <a:rPr b="0" i="0" lang="en-US" sz="2400" u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, 4.56, (2,3), </a:t>
            </a:r>
            <a:r>
              <a:rPr b="0" i="0" lang="en-US" sz="2400" u="none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‘def’</a:t>
            </a:r>
            <a:r>
              <a:rPr b="0" i="0" lang="en-US" sz="2400" u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 b="0" i="0" sz="1000" u="non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SzPts val="2800"/>
              <a:buNone/>
            </a:pPr>
            <a:r>
              <a:rPr b="0" i="0" lang="en-US" sz="2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Return a copy of the container with a subset of the original members.  Start copying at the first index, and stop copying </a:t>
            </a:r>
            <a:r>
              <a:rPr b="0" i="1" lang="en-US" sz="2800" u="sng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before</a:t>
            </a:r>
            <a:r>
              <a:rPr b="0" i="0" lang="en-US" sz="2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second.</a:t>
            </a:r>
            <a:endParaRPr/>
          </a:p>
          <a:p>
            <a:pPr indent="0" lvl="1" marL="40005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SzPts val="2800"/>
              <a:buFont typeface="Courier New"/>
              <a:buNone/>
            </a:pPr>
            <a:r>
              <a:rPr b="0" i="0" lang="en-US" sz="2800" u="none">
                <a:solidFill>
                  <a:srgbClr val="660033"/>
                </a:solidFill>
                <a:latin typeface="Courier New"/>
                <a:ea typeface="Courier New"/>
                <a:cs typeface="Courier New"/>
                <a:sym typeface="Courier New"/>
              </a:rPr>
              <a:t>&gt;&gt;&gt;</a:t>
            </a:r>
            <a:r>
              <a:rPr b="0" i="0" lang="en-US" sz="2800" u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t[1:4]	</a:t>
            </a:r>
            <a:endParaRPr b="0" i="0" sz="2800" u="non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1" marL="40005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SzPts val="2800"/>
              <a:buFont typeface="Courier New"/>
              <a:buNone/>
            </a:pPr>
            <a:r>
              <a:rPr b="0" i="0" lang="en-US" sz="2800" u="none">
                <a:solidFill>
                  <a:schemeClr val="accent2"/>
                </a:solidFill>
                <a:latin typeface="Courier New"/>
                <a:ea typeface="Courier New"/>
                <a:cs typeface="Courier New"/>
                <a:sym typeface="Courier New"/>
              </a:rPr>
              <a:t>(‘abc’, 4.56, (2,3))</a:t>
            </a:r>
            <a:endParaRPr b="0" i="0" sz="2800" u="non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SzPts val="2800"/>
              <a:buNone/>
            </a:pPr>
            <a:r>
              <a:rPr b="0" i="0" lang="en-US" sz="2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Negative indices count from end</a:t>
            </a:r>
            <a:endParaRPr/>
          </a:p>
          <a:p>
            <a:pPr indent="0" lvl="1" marL="40005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SzPts val="2800"/>
              <a:buFont typeface="Courier New"/>
              <a:buNone/>
            </a:pPr>
            <a:r>
              <a:rPr b="0" i="0" lang="en-US" sz="2800" u="none">
                <a:solidFill>
                  <a:srgbClr val="660033"/>
                </a:solidFill>
                <a:latin typeface="Courier New"/>
                <a:ea typeface="Courier New"/>
                <a:cs typeface="Courier New"/>
                <a:sym typeface="Courier New"/>
              </a:rPr>
              <a:t>&gt;&gt;&gt;</a:t>
            </a:r>
            <a:r>
              <a:rPr b="0" i="0" lang="en-US" sz="2800" u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t[1:-1]</a:t>
            </a:r>
            <a:endParaRPr b="0" i="0" sz="2800" u="non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1" marL="40005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SzPts val="2800"/>
              <a:buFont typeface="Courier New"/>
              <a:buNone/>
            </a:pPr>
            <a:r>
              <a:rPr b="0" i="0" lang="en-US" sz="2800" u="none">
                <a:solidFill>
                  <a:schemeClr val="accent2"/>
                </a:solidFill>
                <a:latin typeface="Courier New"/>
                <a:ea typeface="Courier New"/>
                <a:cs typeface="Courier New"/>
                <a:sym typeface="Courier New"/>
              </a:rPr>
              <a:t>(‘abc’, 4.56, (2,3))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3"/>
          <p:cNvSpPr txBox="1"/>
          <p:nvPr>
            <p:ph type="title"/>
          </p:nvPr>
        </p:nvSpPr>
        <p:spPr>
          <a:xfrm>
            <a:off x="685800" y="228600"/>
            <a:ext cx="7772400" cy="914400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66"/>
              </a:buClr>
              <a:buSzPts val="3600"/>
              <a:buFont typeface="Arial"/>
              <a:buNone/>
            </a:pPr>
            <a:r>
              <a:rPr b="1" i="0" lang="en-US" sz="3600" u="none">
                <a:solidFill>
                  <a:srgbClr val="000066"/>
                </a:solidFill>
                <a:latin typeface="Arial"/>
                <a:ea typeface="Arial"/>
                <a:cs typeface="Arial"/>
                <a:sym typeface="Arial"/>
              </a:rPr>
              <a:t>Slicing: return copy of a =subset</a:t>
            </a:r>
            <a:endParaRPr/>
          </a:p>
        </p:txBody>
      </p:sp>
      <p:sp>
        <p:nvSpPr>
          <p:cNvPr id="203" name="Google Shape;203;p33"/>
          <p:cNvSpPr txBox="1"/>
          <p:nvPr>
            <p:ph idx="1" type="body"/>
          </p:nvPr>
        </p:nvSpPr>
        <p:spPr>
          <a:xfrm>
            <a:off x="685800" y="1600200"/>
            <a:ext cx="7772400" cy="44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0" i="0" lang="en-US" sz="2400" u="none">
                <a:solidFill>
                  <a:srgbClr val="660033"/>
                </a:solidFill>
                <a:latin typeface="Courier New"/>
                <a:ea typeface="Courier New"/>
                <a:cs typeface="Courier New"/>
                <a:sym typeface="Courier New"/>
              </a:rPr>
              <a:t>&gt;&gt;&gt;</a:t>
            </a:r>
            <a:r>
              <a:rPr b="0" i="0" lang="en-US" sz="2400" u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t = (23, </a:t>
            </a:r>
            <a:r>
              <a:rPr b="0" i="0" lang="en-US" sz="2400" u="none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‘abc’</a:t>
            </a:r>
            <a:r>
              <a:rPr b="0" i="0" lang="en-US" sz="2400" u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, 4.56, (2,3), </a:t>
            </a:r>
            <a:r>
              <a:rPr b="0" i="0" lang="en-US" sz="2400" u="none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‘def’</a:t>
            </a:r>
            <a:r>
              <a:rPr b="0" i="0" lang="en-US" sz="2400" u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SzPts val="2800"/>
              <a:buNone/>
            </a:pPr>
            <a:r>
              <a:rPr b="0" i="0" lang="en-US" sz="2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Omit first index to make copy starting from beginning of the container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SzPts val="2800"/>
              <a:buNone/>
            </a:pPr>
            <a:r>
              <a:rPr b="0" i="0" lang="en-US" sz="2800" u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b="0" i="0" lang="en-US" sz="2800" u="none">
                <a:solidFill>
                  <a:srgbClr val="660033"/>
                </a:solidFill>
                <a:latin typeface="Courier New"/>
                <a:ea typeface="Courier New"/>
                <a:cs typeface="Courier New"/>
                <a:sym typeface="Courier New"/>
              </a:rPr>
              <a:t>&gt;&gt;&gt;</a:t>
            </a:r>
            <a:r>
              <a:rPr b="0" i="0" lang="en-US" sz="2800" u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t[:2] 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SzPts val="2800"/>
              <a:buNone/>
            </a:pPr>
            <a:r>
              <a:rPr b="0" i="0" lang="en-US" sz="2800" u="none">
                <a:solidFill>
                  <a:schemeClr val="accent2"/>
                </a:solidFill>
                <a:latin typeface="Courier New"/>
                <a:ea typeface="Courier New"/>
                <a:cs typeface="Courier New"/>
                <a:sym typeface="Courier New"/>
              </a:rPr>
              <a:t>	(23, ‘abc’)</a:t>
            </a:r>
            <a:endParaRPr b="0" i="0" sz="2800" u="non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SzPts val="2800"/>
              <a:buNone/>
            </a:pPr>
            <a:r>
              <a:rPr b="0" i="0" lang="en-US" sz="2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Omit second index to make copy starting at first index and going to end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SzPts val="2800"/>
              <a:buNone/>
            </a:pPr>
            <a:r>
              <a:rPr b="0" i="0" lang="en-US" sz="2800" u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b="0" i="0" lang="en-US" sz="2800" u="none">
                <a:solidFill>
                  <a:srgbClr val="660033"/>
                </a:solidFill>
                <a:latin typeface="Courier New"/>
                <a:ea typeface="Courier New"/>
                <a:cs typeface="Courier New"/>
                <a:sym typeface="Courier New"/>
              </a:rPr>
              <a:t>&gt;&gt;&gt;</a:t>
            </a:r>
            <a:r>
              <a:rPr b="0" i="0" lang="en-US" sz="2800" u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t[2:]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SzPts val="2800"/>
              <a:buNone/>
            </a:pPr>
            <a:r>
              <a:rPr b="0" i="0" lang="en-US" sz="2800" u="none">
                <a:solidFill>
                  <a:schemeClr val="accent2"/>
                </a:solidFill>
                <a:latin typeface="Courier New"/>
                <a:ea typeface="Courier New"/>
                <a:cs typeface="Courier New"/>
                <a:sym typeface="Courier New"/>
              </a:rPr>
              <a:t>	(4.56, (2,3), ‘def’)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/>
          <p:cNvSpPr txBox="1"/>
          <p:nvPr>
            <p:ph type="title"/>
          </p:nvPr>
        </p:nvSpPr>
        <p:spPr>
          <a:xfrm>
            <a:off x="685800" y="228600"/>
            <a:ext cx="7772400" cy="914400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66"/>
              </a:buClr>
              <a:buSzPts val="4000"/>
              <a:buFont typeface="Arial"/>
              <a:buNone/>
            </a:pPr>
            <a:r>
              <a:rPr b="1" i="0" lang="en-US" sz="4000" u="none">
                <a:solidFill>
                  <a:srgbClr val="000066"/>
                </a:solidFill>
                <a:latin typeface="Arial"/>
                <a:ea typeface="Arial"/>
                <a:cs typeface="Arial"/>
                <a:sym typeface="Arial"/>
              </a:rPr>
              <a:t>Brief History of Python</a:t>
            </a:r>
            <a:endParaRPr/>
          </a:p>
        </p:txBody>
      </p:sp>
      <p:sp>
        <p:nvSpPr>
          <p:cNvPr id="46" name="Google Shape;46;p7"/>
          <p:cNvSpPr txBox="1"/>
          <p:nvPr>
            <p:ph idx="1" type="body"/>
          </p:nvPr>
        </p:nvSpPr>
        <p:spPr>
          <a:xfrm>
            <a:off x="685800" y="1295400"/>
            <a:ext cx="7772400" cy="53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3200"/>
              <a:buFont typeface="Noto Sans Symbols"/>
              <a:buChar char="∙"/>
            </a:pPr>
            <a:r>
              <a:rPr b="0" i="0" lang="en-US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Invented in the Netherlands, early 90s by Guido van Rossum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rgbClr val="000099"/>
              </a:buClr>
              <a:buSzPts val="3200"/>
              <a:buFont typeface="Noto Sans Symbols"/>
              <a:buChar char="∙"/>
            </a:pPr>
            <a:r>
              <a:rPr b="0" i="0" lang="en-US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Named after Monty Python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rgbClr val="000099"/>
              </a:buClr>
              <a:buSzPts val="3200"/>
              <a:buFont typeface="Noto Sans Symbols"/>
              <a:buChar char="∙"/>
            </a:pPr>
            <a:r>
              <a:rPr b="0" i="0" lang="en-US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Open sourced from the beginning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rgbClr val="000099"/>
              </a:buClr>
              <a:buSzPts val="3200"/>
              <a:buFont typeface="Noto Sans Symbols"/>
              <a:buChar char="∙"/>
            </a:pPr>
            <a:r>
              <a:rPr b="0" i="0" lang="en-US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Considered a scripting language, but is much more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rgbClr val="000099"/>
              </a:buClr>
              <a:buSzPts val="3200"/>
              <a:buFont typeface="Noto Sans Symbols"/>
              <a:buChar char="∙"/>
            </a:pPr>
            <a:r>
              <a:rPr b="0" i="0" lang="en-US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Scalable, object oriented and functional from the beginning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rgbClr val="000099"/>
              </a:buClr>
              <a:buSzPts val="3200"/>
              <a:buFont typeface="Noto Sans Symbols"/>
              <a:buChar char="∙"/>
            </a:pPr>
            <a:r>
              <a:rPr b="0" i="0" lang="en-US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Used by Google from the beginning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rgbClr val="000099"/>
              </a:buClr>
              <a:buSzPts val="3200"/>
              <a:buFont typeface="Noto Sans Symbols"/>
              <a:buChar char="∙"/>
            </a:pPr>
            <a:r>
              <a:rPr b="0" i="0" lang="en-US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Increasingly popular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4"/>
          <p:cNvSpPr txBox="1"/>
          <p:nvPr>
            <p:ph type="title"/>
          </p:nvPr>
        </p:nvSpPr>
        <p:spPr>
          <a:xfrm>
            <a:off x="685800" y="228600"/>
            <a:ext cx="7772400" cy="914400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66"/>
              </a:buClr>
              <a:buSzPts val="3600"/>
              <a:buFont typeface="Arial"/>
              <a:buNone/>
            </a:pPr>
            <a:r>
              <a:rPr b="1" i="0" lang="en-US" sz="3600" u="none">
                <a:solidFill>
                  <a:srgbClr val="000066"/>
                </a:solidFill>
                <a:latin typeface="Arial"/>
                <a:ea typeface="Arial"/>
                <a:cs typeface="Arial"/>
                <a:sym typeface="Arial"/>
              </a:rPr>
              <a:t>Copying the Whole Sequence</a:t>
            </a:r>
            <a:endParaRPr/>
          </a:p>
        </p:txBody>
      </p:sp>
      <p:sp>
        <p:nvSpPr>
          <p:cNvPr id="209" name="Google Shape;209;p34"/>
          <p:cNvSpPr txBox="1"/>
          <p:nvPr>
            <p:ph idx="1" type="body"/>
          </p:nvPr>
        </p:nvSpPr>
        <p:spPr>
          <a:xfrm>
            <a:off x="685800" y="1447800"/>
            <a:ext cx="7772400" cy="46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800"/>
              <a:buFont typeface="Noto Sans Symbols"/>
              <a:buChar char="∙"/>
            </a:pPr>
            <a:r>
              <a:rPr b="0" i="0" lang="en-US" sz="2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 : ] makes a </a:t>
            </a:r>
            <a:r>
              <a:rPr b="0" i="1" lang="en-US" sz="2800" u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copy</a:t>
            </a:r>
            <a:r>
              <a:rPr b="0" i="0" lang="en-US" sz="2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of an entire sequence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None/>
            </a:pPr>
            <a:r>
              <a:rPr b="0" i="0" lang="en-US" sz="2800" u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b="0" i="0" lang="en-US" sz="2800" u="none">
                <a:solidFill>
                  <a:srgbClr val="660033"/>
                </a:solidFill>
                <a:latin typeface="Courier New"/>
                <a:ea typeface="Courier New"/>
                <a:cs typeface="Courier New"/>
                <a:sym typeface="Courier New"/>
              </a:rPr>
              <a:t>&gt;&gt;&gt;</a:t>
            </a:r>
            <a:r>
              <a:rPr b="0" i="0" lang="en-US" sz="2800" u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t[:] 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None/>
            </a:pPr>
            <a:r>
              <a:rPr b="0" i="0" lang="en-US" sz="2800" u="none">
                <a:solidFill>
                  <a:schemeClr val="accent2"/>
                </a:solidFill>
                <a:latin typeface="Courier New"/>
                <a:ea typeface="Courier New"/>
                <a:cs typeface="Courier New"/>
                <a:sym typeface="Courier New"/>
              </a:rPr>
              <a:t>	(23, ‘abc’, 4.56, (2,3), ‘def’)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0099"/>
              </a:buClr>
              <a:buSzPts val="2800"/>
              <a:buFont typeface="Noto Sans Symbols"/>
              <a:buChar char="∙"/>
            </a:pPr>
            <a:r>
              <a:rPr b="0" i="0" lang="en-US" sz="2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Note the difference between these two lines for mutable sequences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None/>
            </a:pPr>
            <a:r>
              <a:rPr b="0" i="0" lang="en-US" sz="2400" u="none">
                <a:solidFill>
                  <a:srgbClr val="660033"/>
                </a:solidFill>
                <a:latin typeface="Courier New"/>
                <a:ea typeface="Courier New"/>
                <a:cs typeface="Courier New"/>
                <a:sym typeface="Courier New"/>
              </a:rPr>
              <a:t>&gt;&gt;&gt;</a:t>
            </a:r>
            <a:r>
              <a:rPr b="0" i="0" lang="en-US" sz="2400" u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l2 = l1 # Both refer to 1 ref,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None/>
            </a:pPr>
            <a:r>
              <a:rPr b="0" i="0" lang="en-US" sz="2400" u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	       # changing one affects both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None/>
            </a:pPr>
            <a:r>
              <a:rPr b="0" i="0" lang="en-US" sz="2400" u="none">
                <a:solidFill>
                  <a:srgbClr val="660033"/>
                </a:solidFill>
                <a:latin typeface="Courier New"/>
                <a:ea typeface="Courier New"/>
                <a:cs typeface="Courier New"/>
                <a:sym typeface="Courier New"/>
              </a:rPr>
              <a:t>&gt;&gt;&gt;</a:t>
            </a:r>
            <a:r>
              <a:rPr b="0" i="0" lang="en-US" sz="2400" u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l2 = l1[:] # Independent copies, two refs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None/>
            </a:pPr>
            <a:r>
              <a:rPr b="0" i="0" lang="en-US" sz="2800" u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	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5"/>
          <p:cNvSpPr txBox="1"/>
          <p:nvPr>
            <p:ph type="title"/>
          </p:nvPr>
        </p:nvSpPr>
        <p:spPr>
          <a:xfrm>
            <a:off x="685800" y="228600"/>
            <a:ext cx="7772400" cy="914400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66"/>
              </a:buClr>
              <a:buSzPts val="4000"/>
              <a:buFont typeface="Arial"/>
              <a:buNone/>
            </a:pPr>
            <a:r>
              <a:rPr b="1" i="0" lang="en-US" sz="4000" u="none">
                <a:solidFill>
                  <a:srgbClr val="000066"/>
                </a:solidFill>
                <a:latin typeface="Arial"/>
                <a:ea typeface="Arial"/>
                <a:cs typeface="Arial"/>
                <a:sym typeface="Arial"/>
              </a:rPr>
              <a:t>The ‘in’ Operator</a:t>
            </a:r>
            <a:endParaRPr/>
          </a:p>
        </p:txBody>
      </p:sp>
      <p:sp>
        <p:nvSpPr>
          <p:cNvPr id="215" name="Google Shape;215;p35"/>
          <p:cNvSpPr txBox="1"/>
          <p:nvPr>
            <p:ph idx="1" type="body"/>
          </p:nvPr>
        </p:nvSpPr>
        <p:spPr>
          <a:xfrm>
            <a:off x="685800" y="1295400"/>
            <a:ext cx="7772400" cy="53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Noto Sans Symbols"/>
              <a:buChar char="∙"/>
            </a:pPr>
            <a:r>
              <a:rPr b="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Boolean test whether a value is inside a container:</a:t>
            </a:r>
            <a:endParaRPr b="0" i="0" sz="2000" u="non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228600" lvl="2" marL="11430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ourier New"/>
              <a:buNone/>
            </a:pPr>
            <a:r>
              <a:rPr b="0" i="0" lang="en-US" sz="1800" u="none">
                <a:solidFill>
                  <a:srgbClr val="660033"/>
                </a:solidFill>
                <a:latin typeface="Courier New"/>
                <a:ea typeface="Courier New"/>
                <a:cs typeface="Courier New"/>
                <a:sym typeface="Courier New"/>
              </a:rPr>
              <a:t>&gt;&gt;&gt;</a:t>
            </a:r>
            <a:r>
              <a:rPr b="0" i="0" lang="en-US" sz="1800" u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t = [1, 2, 4, 5]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ourier New"/>
              <a:buNone/>
            </a:pPr>
            <a:r>
              <a:rPr b="0" i="0" lang="en-US" sz="1800" u="none">
                <a:solidFill>
                  <a:srgbClr val="660033"/>
                </a:solidFill>
                <a:latin typeface="Courier New"/>
                <a:ea typeface="Courier New"/>
                <a:cs typeface="Courier New"/>
                <a:sym typeface="Courier New"/>
              </a:rPr>
              <a:t>&gt;&gt;&gt;</a:t>
            </a:r>
            <a:r>
              <a:rPr b="0" i="0" lang="en-US" sz="1800" u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3 </a:t>
            </a:r>
            <a:r>
              <a:rPr b="0" i="0" lang="en-US" sz="1800" u="none">
                <a:solidFill>
                  <a:srgbClr val="FF6600"/>
                </a:solidFill>
                <a:latin typeface="Courier New"/>
                <a:ea typeface="Courier New"/>
                <a:cs typeface="Courier New"/>
                <a:sym typeface="Courier New"/>
              </a:rPr>
              <a:t>in</a:t>
            </a:r>
            <a:r>
              <a:rPr b="0" i="0" lang="en-US" sz="1800" u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t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ourier New"/>
              <a:buNone/>
            </a:pPr>
            <a:r>
              <a:rPr b="0" i="0" lang="en-US" sz="1800" u="none">
                <a:solidFill>
                  <a:schemeClr val="accent2"/>
                </a:solidFill>
                <a:latin typeface="Courier New"/>
                <a:ea typeface="Courier New"/>
                <a:cs typeface="Courier New"/>
                <a:sym typeface="Courier New"/>
              </a:rPr>
              <a:t>False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ourier New"/>
              <a:buNone/>
            </a:pPr>
            <a:r>
              <a:rPr b="0" i="0" lang="en-US" sz="1800" u="none">
                <a:solidFill>
                  <a:srgbClr val="660033"/>
                </a:solidFill>
                <a:latin typeface="Courier New"/>
                <a:ea typeface="Courier New"/>
                <a:cs typeface="Courier New"/>
                <a:sym typeface="Courier New"/>
              </a:rPr>
              <a:t>&gt;&gt;&gt;</a:t>
            </a:r>
            <a:r>
              <a:rPr b="0" i="0" lang="en-US" sz="1800" u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4 </a:t>
            </a:r>
            <a:r>
              <a:rPr b="0" i="0" lang="en-US" sz="1800" u="none">
                <a:solidFill>
                  <a:srgbClr val="FF6600"/>
                </a:solidFill>
                <a:latin typeface="Courier New"/>
                <a:ea typeface="Courier New"/>
                <a:cs typeface="Courier New"/>
                <a:sym typeface="Courier New"/>
              </a:rPr>
              <a:t>in </a:t>
            </a:r>
            <a:r>
              <a:rPr b="0" i="0" lang="en-US" sz="1800" u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t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ourier New"/>
              <a:buNone/>
            </a:pPr>
            <a:r>
              <a:rPr b="0" i="0" lang="en-US" sz="1800" u="none">
                <a:solidFill>
                  <a:schemeClr val="accent2"/>
                </a:solidFill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ourier New"/>
              <a:buNone/>
            </a:pPr>
            <a:r>
              <a:rPr b="0" i="0" lang="en-US" sz="1800" u="none">
                <a:solidFill>
                  <a:srgbClr val="660033"/>
                </a:solidFill>
                <a:latin typeface="Courier New"/>
                <a:ea typeface="Courier New"/>
                <a:cs typeface="Courier New"/>
                <a:sym typeface="Courier New"/>
              </a:rPr>
              <a:t>&gt;&gt;&gt;</a:t>
            </a:r>
            <a:r>
              <a:rPr b="0" i="0" lang="en-US" sz="1800" u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4 </a:t>
            </a:r>
            <a:r>
              <a:rPr b="0" i="0" lang="en-US" sz="1800" u="none">
                <a:solidFill>
                  <a:srgbClr val="FF6600"/>
                </a:solidFill>
                <a:latin typeface="Courier New"/>
                <a:ea typeface="Courier New"/>
                <a:cs typeface="Courier New"/>
                <a:sym typeface="Courier New"/>
              </a:rPr>
              <a:t>not in </a:t>
            </a:r>
            <a:r>
              <a:rPr b="0" i="0" lang="en-US" sz="1800" u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t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ourier New"/>
              <a:buNone/>
            </a:pPr>
            <a:r>
              <a:rPr b="0" i="0" lang="en-US" sz="1800" u="none">
                <a:solidFill>
                  <a:schemeClr val="accent2"/>
                </a:solidFill>
                <a:latin typeface="Courier New"/>
                <a:ea typeface="Courier New"/>
                <a:cs typeface="Courier New"/>
                <a:sym typeface="Courier New"/>
              </a:rPr>
              <a:t>False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Noto Sans Symbols"/>
              <a:buChar char="∙"/>
            </a:pPr>
            <a:r>
              <a:rPr b="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For strings, tests for substrings</a:t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2" marL="11430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ourier New"/>
              <a:buNone/>
            </a:pPr>
            <a:r>
              <a:rPr b="0" i="0" lang="en-US" sz="2000" u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&gt;&gt;&gt; a = 'abcde'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ourier New"/>
              <a:buNone/>
            </a:pPr>
            <a:r>
              <a:rPr b="0" i="0" lang="en-US" sz="1800" u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&gt;&gt;&gt; 'c' </a:t>
            </a:r>
            <a:r>
              <a:rPr b="0" i="0" lang="en-US" sz="1800" u="none">
                <a:solidFill>
                  <a:srgbClr val="FF6600"/>
                </a:solidFill>
                <a:latin typeface="Courier New"/>
                <a:ea typeface="Courier New"/>
                <a:cs typeface="Courier New"/>
                <a:sym typeface="Courier New"/>
              </a:rPr>
              <a:t>in</a:t>
            </a:r>
            <a:r>
              <a:rPr b="0" i="0" lang="en-US" sz="1800" u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a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ourier New"/>
              <a:buNone/>
            </a:pPr>
            <a:r>
              <a:rPr b="0" i="0" lang="en-US" sz="1800" u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ourier New"/>
              <a:buNone/>
            </a:pPr>
            <a:r>
              <a:rPr b="0" i="0" lang="en-US" sz="1800" u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&gt;&gt;&gt; 'cd' </a:t>
            </a:r>
            <a:r>
              <a:rPr b="0" i="0" lang="en-US" sz="1800" u="none">
                <a:solidFill>
                  <a:srgbClr val="FF6600"/>
                </a:solidFill>
                <a:latin typeface="Courier New"/>
                <a:ea typeface="Courier New"/>
                <a:cs typeface="Courier New"/>
                <a:sym typeface="Courier New"/>
              </a:rPr>
              <a:t>in</a:t>
            </a:r>
            <a:r>
              <a:rPr b="0" i="0" lang="en-US" sz="1800" u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a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ourier New"/>
              <a:buNone/>
            </a:pPr>
            <a:r>
              <a:rPr b="0" i="0" lang="en-US" sz="1800" u="none">
                <a:solidFill>
                  <a:schemeClr val="accent2"/>
                </a:solidFill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ourier New"/>
              <a:buNone/>
            </a:pPr>
            <a:r>
              <a:rPr b="0" i="0" lang="en-US" sz="1800" u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&gt;&gt;&gt; 'ac' </a:t>
            </a:r>
            <a:r>
              <a:rPr b="0" i="0" lang="en-US" sz="1800" u="none">
                <a:solidFill>
                  <a:srgbClr val="FF6600"/>
                </a:solidFill>
                <a:latin typeface="Courier New"/>
                <a:ea typeface="Courier New"/>
                <a:cs typeface="Courier New"/>
                <a:sym typeface="Courier New"/>
              </a:rPr>
              <a:t>in</a:t>
            </a:r>
            <a:r>
              <a:rPr b="0" i="0" lang="en-US" sz="1800" u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a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ourier New"/>
              <a:buNone/>
            </a:pPr>
            <a:r>
              <a:rPr b="0" i="0" lang="en-US" sz="1800" u="none">
                <a:solidFill>
                  <a:schemeClr val="accent2"/>
                </a:solidFill>
                <a:latin typeface="Courier New"/>
                <a:ea typeface="Courier New"/>
                <a:cs typeface="Courier New"/>
                <a:sym typeface="Courier New"/>
              </a:rPr>
              <a:t>False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Noto Sans Symbols"/>
              <a:buChar char="∙"/>
            </a:pPr>
            <a:r>
              <a:rPr b="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Be careful: the </a:t>
            </a:r>
            <a:r>
              <a:rPr b="0" i="1" lang="en-US" sz="2400" u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in</a:t>
            </a:r>
            <a:r>
              <a:rPr b="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keyword is also used in the syntax of </a:t>
            </a:r>
            <a:r>
              <a:rPr b="0" i="1" lang="en-US" sz="2400" u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for</a:t>
            </a:r>
            <a:r>
              <a:rPr b="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1" lang="en-US" sz="2400" u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loops</a:t>
            </a:r>
            <a:r>
              <a:rPr b="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b="0" i="1" lang="en-US" sz="2400" u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list comprehensions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6"/>
          <p:cNvSpPr txBox="1"/>
          <p:nvPr>
            <p:ph type="title"/>
          </p:nvPr>
        </p:nvSpPr>
        <p:spPr>
          <a:xfrm>
            <a:off x="685800" y="228600"/>
            <a:ext cx="7772400" cy="914400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66"/>
              </a:buClr>
              <a:buSzPts val="3600"/>
              <a:buFont typeface="Arial"/>
              <a:buNone/>
            </a:pPr>
            <a:r>
              <a:rPr b="1" i="0" lang="en-US" sz="3600" u="none">
                <a:solidFill>
                  <a:srgbClr val="000066"/>
                </a:solidFill>
                <a:latin typeface="Arial"/>
                <a:ea typeface="Arial"/>
                <a:cs typeface="Arial"/>
                <a:sym typeface="Arial"/>
              </a:rPr>
              <a:t>The + Operator</a:t>
            </a:r>
            <a:endParaRPr/>
          </a:p>
        </p:txBody>
      </p:sp>
      <p:sp>
        <p:nvSpPr>
          <p:cNvPr id="221" name="Google Shape;221;p36"/>
          <p:cNvSpPr txBox="1"/>
          <p:nvPr>
            <p:ph idx="1" type="body"/>
          </p:nvPr>
        </p:nvSpPr>
        <p:spPr>
          <a:xfrm>
            <a:off x="685800" y="1295400"/>
            <a:ext cx="7772400" cy="53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0" i="0" lang="en-US" sz="2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+ operator produces a </a:t>
            </a:r>
            <a:r>
              <a:rPr b="0" i="1" lang="en-US" sz="2800" u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new</a:t>
            </a:r>
            <a:r>
              <a:rPr b="0" i="0" lang="en-US" sz="2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tuple, list, or string whose value is the concatenation of its arguments.</a:t>
            </a:r>
            <a:endParaRPr b="0" i="0" sz="32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2400"/>
              <a:buNone/>
            </a:pPr>
            <a:r>
              <a:rPr b="0" i="0" lang="en-US" sz="2400" u="none">
                <a:solidFill>
                  <a:srgbClr val="660033"/>
                </a:solidFill>
                <a:latin typeface="Courier New"/>
                <a:ea typeface="Courier New"/>
                <a:cs typeface="Courier New"/>
                <a:sym typeface="Courier New"/>
              </a:rPr>
              <a:t>&gt;&gt;&gt;</a:t>
            </a:r>
            <a:r>
              <a:rPr b="0" i="0" lang="en-US" sz="2400" u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(1, 2, 3) + (4, 5, 6)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2400"/>
              <a:buNone/>
            </a:pPr>
            <a:r>
              <a:rPr b="0" i="0" lang="en-US" sz="2400" u="none">
                <a:solidFill>
                  <a:schemeClr val="accent2"/>
                </a:solidFill>
                <a:latin typeface="Courier New"/>
                <a:ea typeface="Courier New"/>
                <a:cs typeface="Courier New"/>
                <a:sym typeface="Courier New"/>
              </a:rPr>
              <a:t> (1, 2, 3, 4, 5, 6)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b="0" i="0" sz="2400" u="none">
              <a:solidFill>
                <a:schemeClr val="accent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2400"/>
              <a:buNone/>
            </a:pPr>
            <a:r>
              <a:rPr b="0" i="0" lang="en-US" sz="2400" u="none">
                <a:solidFill>
                  <a:srgbClr val="660033"/>
                </a:solidFill>
                <a:latin typeface="Courier New"/>
                <a:ea typeface="Courier New"/>
                <a:cs typeface="Courier New"/>
                <a:sym typeface="Courier New"/>
              </a:rPr>
              <a:t>&gt;&gt;&gt;</a:t>
            </a:r>
            <a:r>
              <a:rPr b="0" i="0" lang="en-US" sz="2400" u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[1, 2, 3] + [4, 5, 6]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2400"/>
              <a:buNone/>
            </a:pPr>
            <a:r>
              <a:rPr b="0" i="0" lang="en-US" sz="2400" u="none">
                <a:solidFill>
                  <a:schemeClr val="accent2"/>
                </a:solidFill>
                <a:latin typeface="Courier New"/>
                <a:ea typeface="Courier New"/>
                <a:cs typeface="Courier New"/>
                <a:sym typeface="Courier New"/>
              </a:rPr>
              <a:t> [1, 2, 3, 4, 5, 6]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2400"/>
              <a:buNone/>
            </a:pPr>
            <a:r>
              <a:rPr b="0" i="0" lang="en-US" sz="2400" u="none">
                <a:solidFill>
                  <a:srgbClr val="660033"/>
                </a:solidFill>
                <a:latin typeface="Courier New"/>
                <a:ea typeface="Courier New"/>
                <a:cs typeface="Courier New"/>
                <a:sym typeface="Courier New"/>
              </a:rPr>
              <a:t>&gt;&gt;&gt;</a:t>
            </a:r>
            <a:r>
              <a:rPr b="0" i="0" lang="en-US" sz="2400" u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n-US" sz="2400" u="none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“Hello” </a:t>
            </a:r>
            <a:r>
              <a:rPr b="0" i="0" lang="en-US" sz="2400" u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b="0" i="0" lang="en-US" sz="2400" u="none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 “ ” </a:t>
            </a:r>
            <a:r>
              <a:rPr b="0" i="0" lang="en-US" sz="2400" u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b="0" i="0" lang="en-US" sz="2400" u="none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 “World”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2400"/>
              <a:buNone/>
            </a:pPr>
            <a:r>
              <a:rPr b="0" i="0" lang="en-US" sz="2400" u="none">
                <a:solidFill>
                  <a:schemeClr val="accent2"/>
                </a:solidFill>
                <a:latin typeface="Courier New"/>
                <a:ea typeface="Courier New"/>
                <a:cs typeface="Courier New"/>
                <a:sym typeface="Courier New"/>
              </a:rPr>
              <a:t> ‘Hello World’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7"/>
          <p:cNvSpPr txBox="1"/>
          <p:nvPr>
            <p:ph type="title"/>
          </p:nvPr>
        </p:nvSpPr>
        <p:spPr>
          <a:xfrm>
            <a:off x="685800" y="228600"/>
            <a:ext cx="7772400" cy="914400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66"/>
              </a:buClr>
              <a:buSzPts val="3600"/>
              <a:buFont typeface="Arial"/>
              <a:buNone/>
            </a:pPr>
            <a:r>
              <a:rPr b="1" i="0" lang="en-US" sz="3600" u="none">
                <a:solidFill>
                  <a:srgbClr val="000066"/>
                </a:solidFill>
                <a:latin typeface="Arial"/>
                <a:ea typeface="Arial"/>
                <a:cs typeface="Arial"/>
                <a:sym typeface="Arial"/>
              </a:rPr>
              <a:t>The * Operator</a:t>
            </a:r>
            <a:endParaRPr/>
          </a:p>
        </p:txBody>
      </p:sp>
      <p:sp>
        <p:nvSpPr>
          <p:cNvPr id="227" name="Google Shape;227;p37"/>
          <p:cNvSpPr txBox="1"/>
          <p:nvPr>
            <p:ph idx="1" type="body"/>
          </p:nvPr>
        </p:nvSpPr>
        <p:spPr>
          <a:xfrm>
            <a:off x="685800" y="1295400"/>
            <a:ext cx="7772400" cy="53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800"/>
              <a:buFont typeface="Noto Sans Symbols"/>
              <a:buChar char="∙"/>
            </a:pPr>
            <a:r>
              <a:rPr b="0" i="0" lang="en-US" sz="2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* operator produces a </a:t>
            </a:r>
            <a:r>
              <a:rPr b="0" i="1" lang="en-US" sz="2800" u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new</a:t>
            </a:r>
            <a:r>
              <a:rPr b="0" i="0" lang="en-US" sz="2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tuple, list, or string that “repeats” the original content.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3429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</a:pPr>
            <a:r>
              <a:rPr b="0" i="0" lang="en-US" sz="2000" u="none">
                <a:solidFill>
                  <a:srgbClr val="660033"/>
                </a:solidFill>
                <a:latin typeface="Courier New"/>
                <a:ea typeface="Courier New"/>
                <a:cs typeface="Courier New"/>
                <a:sym typeface="Courier New"/>
              </a:rPr>
              <a:t>&gt;&gt;&gt;</a:t>
            </a:r>
            <a:r>
              <a:rPr b="0" i="0" lang="en-US" sz="2000" u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(1, 2, 3) * 3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</a:pPr>
            <a:r>
              <a:rPr b="0" i="0" lang="en-US" sz="2000" u="none">
                <a:solidFill>
                  <a:schemeClr val="accent2"/>
                </a:solidFill>
                <a:latin typeface="Courier New"/>
                <a:ea typeface="Courier New"/>
                <a:cs typeface="Courier New"/>
                <a:sym typeface="Courier New"/>
              </a:rPr>
              <a:t>(1, 2, 3, 1, 2, 3, 1, 2, 3)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3429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</a:pPr>
            <a:r>
              <a:rPr b="0" i="0" lang="en-US" sz="2000" u="none">
                <a:solidFill>
                  <a:srgbClr val="660033"/>
                </a:solidFill>
                <a:latin typeface="Courier New"/>
                <a:ea typeface="Courier New"/>
                <a:cs typeface="Courier New"/>
                <a:sym typeface="Courier New"/>
              </a:rPr>
              <a:t>&gt;&gt;&gt;</a:t>
            </a:r>
            <a:r>
              <a:rPr b="0" i="0" lang="en-US" sz="2000" u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[1, 2, 3] * 3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</a:pPr>
            <a:r>
              <a:rPr b="0" i="0" lang="en-US" sz="2000" u="none">
                <a:solidFill>
                  <a:schemeClr val="accent2"/>
                </a:solidFill>
                <a:latin typeface="Courier New"/>
                <a:ea typeface="Courier New"/>
                <a:cs typeface="Courier New"/>
                <a:sym typeface="Courier New"/>
              </a:rPr>
              <a:t>[1, 2, 3, 1, 2, 3, 1, 2, 3]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b="0" i="0" sz="2000" u="none">
              <a:solidFill>
                <a:schemeClr val="accent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3429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</a:pPr>
            <a:r>
              <a:rPr b="0" i="0" lang="en-US" sz="2000" u="none">
                <a:solidFill>
                  <a:srgbClr val="660033"/>
                </a:solidFill>
                <a:latin typeface="Courier New"/>
                <a:ea typeface="Courier New"/>
                <a:cs typeface="Courier New"/>
                <a:sym typeface="Courier New"/>
              </a:rPr>
              <a:t>&gt;&gt;&gt;</a:t>
            </a:r>
            <a:r>
              <a:rPr b="0" i="0" lang="en-US" sz="2000" u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n-US" sz="2000" u="none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“Hello”</a:t>
            </a:r>
            <a:r>
              <a:rPr b="0" i="0" lang="en-US" sz="2000" u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* 3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</a:pPr>
            <a:r>
              <a:rPr b="0" i="0" lang="en-US" sz="2000" u="none">
                <a:solidFill>
                  <a:schemeClr val="accent2"/>
                </a:solidFill>
                <a:latin typeface="Courier New"/>
                <a:ea typeface="Courier New"/>
                <a:cs typeface="Courier New"/>
                <a:sym typeface="Courier New"/>
              </a:rPr>
              <a:t>‘HelloHelloHello’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8"/>
          <p:cNvSpPr txBox="1"/>
          <p:nvPr>
            <p:ph type="ctrTitle"/>
          </p:nvPr>
        </p:nvSpPr>
        <p:spPr>
          <a:xfrm>
            <a:off x="685800" y="1447800"/>
            <a:ext cx="7772400" cy="2362200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66"/>
              </a:buClr>
              <a:buSzPts val="6600"/>
              <a:buFont typeface="Arial"/>
              <a:buNone/>
            </a:pPr>
            <a:r>
              <a:rPr b="1" i="0" lang="en-US" sz="6600" u="none">
                <a:solidFill>
                  <a:srgbClr val="000066"/>
                </a:solidFill>
                <a:latin typeface="Arial"/>
                <a:ea typeface="Arial"/>
                <a:cs typeface="Arial"/>
                <a:sym typeface="Arial"/>
              </a:rPr>
              <a:t>Mutability:</a:t>
            </a:r>
            <a:br>
              <a:rPr b="1" i="0" lang="en-US" sz="6600" u="none">
                <a:solidFill>
                  <a:srgbClr val="000066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en-US" sz="6600" u="none">
                <a:solidFill>
                  <a:srgbClr val="000066"/>
                </a:solidFill>
                <a:latin typeface="Arial"/>
                <a:ea typeface="Arial"/>
                <a:cs typeface="Arial"/>
                <a:sym typeface="Arial"/>
              </a:rPr>
              <a:t>Tuples vs. Lists</a:t>
            </a:r>
            <a:endParaRPr/>
          </a:p>
        </p:txBody>
      </p:sp>
      <p:pic>
        <p:nvPicPr>
          <p:cNvPr descr="j0084446" id="233" name="Google Shape;233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3400" y="3543300"/>
            <a:ext cx="1828800" cy="316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9"/>
          <p:cNvSpPr txBox="1"/>
          <p:nvPr>
            <p:ph type="title"/>
          </p:nvPr>
        </p:nvSpPr>
        <p:spPr>
          <a:xfrm>
            <a:off x="685800" y="228600"/>
            <a:ext cx="7772400" cy="914400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66"/>
              </a:buClr>
              <a:buSzPts val="4000"/>
              <a:buFont typeface="Arial"/>
              <a:buNone/>
            </a:pPr>
            <a:r>
              <a:rPr b="1" i="0" lang="en-US" sz="4000" u="none">
                <a:solidFill>
                  <a:srgbClr val="000066"/>
                </a:solidFill>
                <a:latin typeface="Arial"/>
                <a:ea typeface="Arial"/>
                <a:cs typeface="Arial"/>
                <a:sym typeface="Arial"/>
              </a:rPr>
              <a:t>Lists are mutable</a:t>
            </a:r>
            <a:endParaRPr/>
          </a:p>
        </p:txBody>
      </p:sp>
      <p:sp>
        <p:nvSpPr>
          <p:cNvPr id="239" name="Google Shape;239;p39"/>
          <p:cNvSpPr txBox="1"/>
          <p:nvPr>
            <p:ph idx="1" type="body"/>
          </p:nvPr>
        </p:nvSpPr>
        <p:spPr>
          <a:xfrm>
            <a:off x="533400" y="1676400"/>
            <a:ext cx="79248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b="0" i="0" lang="en-US" sz="3200" u="none">
                <a:solidFill>
                  <a:srgbClr val="660033"/>
                </a:solidFill>
                <a:latin typeface="Courier New"/>
                <a:ea typeface="Courier New"/>
                <a:cs typeface="Courier New"/>
                <a:sym typeface="Courier New"/>
              </a:rPr>
              <a:t>&gt;&gt;&gt;</a:t>
            </a:r>
            <a:r>
              <a:rPr b="0" i="0" lang="en-US" sz="3200" u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li = [</a:t>
            </a:r>
            <a:r>
              <a:rPr b="0" i="0" lang="en-US" sz="3200" u="none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‘abc’</a:t>
            </a:r>
            <a:r>
              <a:rPr b="0" i="0" lang="en-US" sz="3200" u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, 23, 4.34, 23]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3200"/>
              <a:buNone/>
            </a:pPr>
            <a:r>
              <a:rPr b="0" i="0" lang="en-US" sz="3200" u="none">
                <a:solidFill>
                  <a:srgbClr val="660033"/>
                </a:solidFill>
                <a:latin typeface="Courier New"/>
                <a:ea typeface="Courier New"/>
                <a:cs typeface="Courier New"/>
                <a:sym typeface="Courier New"/>
              </a:rPr>
              <a:t>&gt;&gt;&gt;</a:t>
            </a:r>
            <a:r>
              <a:rPr b="0" i="0" lang="en-US" sz="3200" u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li[1] = 45 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3200"/>
              <a:buNone/>
            </a:pPr>
            <a:r>
              <a:rPr b="0" i="0" lang="en-US" sz="3200" u="none">
                <a:solidFill>
                  <a:srgbClr val="660033"/>
                </a:solidFill>
                <a:latin typeface="Courier New"/>
                <a:ea typeface="Courier New"/>
                <a:cs typeface="Courier New"/>
                <a:sym typeface="Courier New"/>
              </a:rPr>
              <a:t>&gt;&gt;&gt;</a:t>
            </a:r>
            <a:r>
              <a:rPr b="0" i="0" lang="en-US" sz="3200" u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li</a:t>
            </a:r>
            <a:br>
              <a:rPr b="0" i="0" lang="en-US" sz="3200" u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0" i="0" lang="en-US" sz="3200" u="none">
                <a:solidFill>
                  <a:schemeClr val="accent2"/>
                </a:solidFill>
                <a:latin typeface="Courier New"/>
                <a:ea typeface="Courier New"/>
                <a:cs typeface="Courier New"/>
                <a:sym typeface="Courier New"/>
              </a:rPr>
              <a:t>[‘abc’, 45, 4.34, 23]</a:t>
            </a:r>
            <a:endParaRPr b="0" i="0" sz="3600" u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rtl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0" i="0" sz="11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0099"/>
              </a:buClr>
              <a:buSzPts val="3200"/>
              <a:buFont typeface="Noto Sans Symbols"/>
              <a:buChar char="∙"/>
            </a:pPr>
            <a:r>
              <a:rPr b="0" i="0" lang="en-US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 can change lists </a:t>
            </a:r>
            <a:r>
              <a:rPr b="0" i="1" lang="en-US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 place.</a:t>
            </a:r>
            <a:r>
              <a:rPr b="0" i="0" lang="en-US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0099"/>
              </a:buClr>
              <a:buSzPts val="3200"/>
              <a:buFont typeface="Noto Sans Symbols"/>
              <a:buChar char="∙"/>
            </a:pPr>
            <a:r>
              <a:rPr b="0" i="0" lang="en-US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Name </a:t>
            </a:r>
            <a:r>
              <a:rPr b="0" i="1" lang="en-US" sz="3200" u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li</a:t>
            </a:r>
            <a:r>
              <a:rPr b="0" i="0" lang="en-US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still points to the same memory reference when we’re done. </a:t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SzPts val="3200"/>
              <a:buNone/>
            </a:pPr>
            <a:r>
              <a:t/>
            </a:r>
            <a:endParaRPr b="0" i="0" sz="32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40"/>
          <p:cNvSpPr txBox="1"/>
          <p:nvPr>
            <p:ph type="title"/>
          </p:nvPr>
        </p:nvSpPr>
        <p:spPr>
          <a:xfrm>
            <a:off x="685800" y="228600"/>
            <a:ext cx="7772400" cy="914400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66"/>
              </a:buClr>
              <a:buSzPts val="4000"/>
              <a:buFont typeface="Arial"/>
              <a:buNone/>
            </a:pPr>
            <a:r>
              <a:rPr b="1" i="0" lang="en-US" sz="4000" u="none">
                <a:solidFill>
                  <a:srgbClr val="000066"/>
                </a:solidFill>
                <a:latin typeface="Arial"/>
                <a:ea typeface="Arial"/>
                <a:cs typeface="Arial"/>
                <a:sym typeface="Arial"/>
              </a:rPr>
              <a:t>Tuples are immutable</a:t>
            </a:r>
            <a:endParaRPr/>
          </a:p>
        </p:txBody>
      </p:sp>
      <p:sp>
        <p:nvSpPr>
          <p:cNvPr id="245" name="Google Shape;245;p40"/>
          <p:cNvSpPr txBox="1"/>
          <p:nvPr>
            <p:ph idx="1" type="body"/>
          </p:nvPr>
        </p:nvSpPr>
        <p:spPr>
          <a:xfrm>
            <a:off x="685800" y="1600200"/>
            <a:ext cx="7848600" cy="48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-179387" lvl="0" marL="179387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b="0" i="0" lang="en-US" sz="2000" u="none">
                <a:solidFill>
                  <a:srgbClr val="660033"/>
                </a:solidFill>
                <a:latin typeface="Courier New"/>
                <a:ea typeface="Courier New"/>
                <a:cs typeface="Courier New"/>
                <a:sym typeface="Courier New"/>
              </a:rPr>
              <a:t>&gt;&gt;&gt;</a:t>
            </a:r>
            <a:r>
              <a:rPr b="0" i="0" lang="en-US" sz="2000" u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t = (23, </a:t>
            </a:r>
            <a:r>
              <a:rPr b="0" i="0" lang="en-US" sz="2000" u="none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‘abc’</a:t>
            </a:r>
            <a:r>
              <a:rPr b="0" i="0" lang="en-US" sz="2000" u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, 4.56, (2,3), </a:t>
            </a:r>
            <a:r>
              <a:rPr b="0" i="0" lang="en-US" sz="2000" u="none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‘def’</a:t>
            </a:r>
            <a:r>
              <a:rPr b="0" i="0" lang="en-US" sz="2000" u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0" i="0" sz="2000" u="none">
              <a:solidFill>
                <a:schemeClr val="accent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179387" lvl="0" marL="179387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</a:pPr>
            <a:r>
              <a:rPr b="0" i="0" lang="en-US" sz="2000" u="none">
                <a:solidFill>
                  <a:srgbClr val="660033"/>
                </a:solidFill>
                <a:latin typeface="Courier New"/>
                <a:ea typeface="Courier New"/>
                <a:cs typeface="Courier New"/>
                <a:sym typeface="Courier New"/>
              </a:rPr>
              <a:t>&gt;&gt;&gt;</a:t>
            </a:r>
            <a:r>
              <a:rPr b="0" i="0" lang="en-US" sz="2000" u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t[2] = 3.14</a:t>
            </a:r>
            <a:endParaRPr/>
          </a:p>
          <a:p>
            <a:pPr indent="-179387" lvl="0" marL="179387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 b="0" i="0" sz="1000" u="non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179387" lvl="0" marL="179387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b="0" i="0" lang="en-US" sz="1800" u="none">
                <a:solidFill>
                  <a:srgbClr val="FF3300"/>
                </a:solidFill>
                <a:latin typeface="Courier New"/>
                <a:ea typeface="Courier New"/>
                <a:cs typeface="Courier New"/>
                <a:sym typeface="Courier New"/>
              </a:rPr>
              <a:t>Traceback (most recent call last):</a:t>
            </a:r>
            <a:endParaRPr/>
          </a:p>
          <a:p>
            <a:pPr indent="-179387" lvl="0" marL="179387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b="0" i="0" lang="en-US" sz="1800" u="none">
                <a:solidFill>
                  <a:srgbClr val="FF3300"/>
                </a:solidFill>
                <a:latin typeface="Courier New"/>
                <a:ea typeface="Courier New"/>
                <a:cs typeface="Courier New"/>
                <a:sym typeface="Courier New"/>
              </a:rPr>
              <a:t>  File "&lt;pyshell#75&gt;", line 1, in -toplevel-</a:t>
            </a:r>
            <a:endParaRPr/>
          </a:p>
          <a:p>
            <a:pPr indent="-179387" lvl="0" marL="179387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b="0" i="0" lang="en-US" sz="1800" u="none">
                <a:solidFill>
                  <a:srgbClr val="FF3300"/>
                </a:solidFill>
                <a:latin typeface="Courier New"/>
                <a:ea typeface="Courier New"/>
                <a:cs typeface="Courier New"/>
                <a:sym typeface="Courier New"/>
              </a:rPr>
              <a:t>    tu[2] = 3.14</a:t>
            </a:r>
            <a:endParaRPr/>
          </a:p>
          <a:p>
            <a:pPr indent="-179387" lvl="0" marL="179387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b="0" i="0" lang="en-US" sz="1800" u="none">
                <a:solidFill>
                  <a:srgbClr val="FF3300"/>
                </a:solidFill>
                <a:latin typeface="Courier New"/>
                <a:ea typeface="Courier New"/>
                <a:cs typeface="Courier New"/>
                <a:sym typeface="Courier New"/>
              </a:rPr>
              <a:t>TypeError: object doesn't support item assignment</a:t>
            </a:r>
            <a:endParaRPr/>
          </a:p>
          <a:p>
            <a:pPr indent="-179387" lvl="0" marL="179387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 b="0" i="0" sz="1000" u="none">
              <a:solidFill>
                <a:srgbClr val="FF33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179387" lvl="0" marL="179387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rgbClr val="000099"/>
              </a:buClr>
              <a:buSzPts val="2800"/>
              <a:buFont typeface="Noto Sans Symbols"/>
              <a:buChar char="∙"/>
            </a:pPr>
            <a:r>
              <a:rPr b="0" i="0" lang="en-US" sz="2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You can’t change a tuple. </a:t>
            </a:r>
            <a:endParaRPr/>
          </a:p>
          <a:p>
            <a:pPr indent="-179387" lvl="0" marL="179387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rgbClr val="000099"/>
              </a:buClr>
              <a:buSzPts val="2800"/>
              <a:buFont typeface="Noto Sans Symbols"/>
              <a:buChar char="∙"/>
            </a:pPr>
            <a:r>
              <a:rPr b="0" i="0" lang="en-US" sz="2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You can make a fresh tuple and assign its reference to a previously used name.</a:t>
            </a:r>
            <a:endParaRPr/>
          </a:p>
          <a:p>
            <a:pPr indent="-179387" lvl="0" marL="179387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</a:pPr>
            <a:r>
              <a:rPr b="0" i="0" lang="en-US" sz="2000" u="none">
                <a:solidFill>
                  <a:srgbClr val="660033"/>
                </a:solidFill>
                <a:latin typeface="Courier New"/>
                <a:ea typeface="Courier New"/>
                <a:cs typeface="Courier New"/>
                <a:sym typeface="Courier New"/>
              </a:rPr>
              <a:t>	&gt;&gt;&gt;</a:t>
            </a:r>
            <a:r>
              <a:rPr b="0" i="0" lang="en-US" sz="2000" u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t = (23, </a:t>
            </a:r>
            <a:r>
              <a:rPr b="0" i="0" lang="en-US" sz="2000" u="none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‘abc’</a:t>
            </a:r>
            <a:r>
              <a:rPr b="0" i="0" lang="en-US" sz="2000" u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, 3.14, (2,3), </a:t>
            </a:r>
            <a:r>
              <a:rPr b="0" i="0" lang="en-US" sz="2000" u="none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‘def’</a:t>
            </a:r>
            <a:r>
              <a:rPr b="0" i="0" lang="en-US" sz="2000" u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/>
          </a:p>
          <a:p>
            <a:pPr indent="-179387" lvl="0" marL="179387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rgbClr val="000099"/>
              </a:buClr>
              <a:buSzPts val="2800"/>
              <a:buFont typeface="Noto Sans Symbols"/>
              <a:buChar char="∙"/>
            </a:pPr>
            <a:r>
              <a:rPr b="0" i="1" lang="en-US" sz="2800" u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The immutability of tuples means they’re faster than lists. </a:t>
            </a:r>
            <a:endParaRPr/>
          </a:p>
          <a:p>
            <a:pPr indent="-165100" lvl="0" marL="342900" rtl="0" algn="l">
              <a:spcBef>
                <a:spcPts val="56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b="0" i="1" sz="2800" u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1"/>
          <p:cNvSpPr txBox="1"/>
          <p:nvPr>
            <p:ph type="title"/>
          </p:nvPr>
        </p:nvSpPr>
        <p:spPr>
          <a:xfrm>
            <a:off x="685800" y="228600"/>
            <a:ext cx="7772400" cy="914400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66"/>
              </a:buClr>
              <a:buSzPts val="4000"/>
              <a:buFont typeface="Arial"/>
              <a:buNone/>
            </a:pPr>
            <a:r>
              <a:rPr b="1" i="0" lang="en-US" sz="4000" u="none">
                <a:solidFill>
                  <a:srgbClr val="000066"/>
                </a:solidFill>
                <a:latin typeface="Arial"/>
                <a:ea typeface="Arial"/>
                <a:cs typeface="Arial"/>
                <a:sym typeface="Arial"/>
              </a:rPr>
              <a:t>Operations on Lists Only </a:t>
            </a:r>
            <a:endParaRPr/>
          </a:p>
        </p:txBody>
      </p:sp>
      <p:sp>
        <p:nvSpPr>
          <p:cNvPr id="251" name="Google Shape;251;p41"/>
          <p:cNvSpPr txBox="1"/>
          <p:nvPr>
            <p:ph idx="1" type="body"/>
          </p:nvPr>
        </p:nvSpPr>
        <p:spPr>
          <a:xfrm>
            <a:off x="685800" y="1828800"/>
            <a:ext cx="7924800" cy="46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0" i="0" lang="en-US" sz="2400" u="none">
                <a:solidFill>
                  <a:srgbClr val="660033"/>
                </a:solidFill>
                <a:latin typeface="Courier New"/>
                <a:ea typeface="Courier New"/>
                <a:cs typeface="Courier New"/>
                <a:sym typeface="Courier New"/>
              </a:rPr>
              <a:t>&gt;&gt;&gt;</a:t>
            </a:r>
            <a:r>
              <a:rPr b="0" i="0" lang="en-US" sz="2400" u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li = [1, 11, 3, 4, 5]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None/>
            </a:pPr>
            <a:r>
              <a:rPr b="0" i="0" lang="en-US" sz="2400" u="none">
                <a:solidFill>
                  <a:srgbClr val="660033"/>
                </a:solidFill>
                <a:latin typeface="Courier New"/>
                <a:ea typeface="Courier New"/>
                <a:cs typeface="Courier New"/>
                <a:sym typeface="Courier New"/>
              </a:rPr>
              <a:t>&gt;&gt;&gt;</a:t>
            </a:r>
            <a:r>
              <a:rPr b="0" i="0" lang="en-US" sz="2400" u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li.append(‘a’)	# Note the </a:t>
            </a:r>
            <a:r>
              <a:rPr b="0" i="1" lang="en-US" sz="2400" u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method</a:t>
            </a:r>
            <a:r>
              <a:rPr b="0" i="0" lang="en-US" sz="2400" u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syntax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None/>
            </a:pPr>
            <a:r>
              <a:rPr b="0" i="0" lang="en-US" sz="2400" u="none">
                <a:solidFill>
                  <a:srgbClr val="660033"/>
                </a:solidFill>
                <a:latin typeface="Courier New"/>
                <a:ea typeface="Courier New"/>
                <a:cs typeface="Courier New"/>
                <a:sym typeface="Courier New"/>
              </a:rPr>
              <a:t>&gt;&gt;&gt;</a:t>
            </a:r>
            <a:r>
              <a:rPr b="0" i="0" lang="en-US" sz="2400" u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li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None/>
            </a:pPr>
            <a:r>
              <a:rPr b="0" i="0" lang="en-US" sz="2400" u="none">
                <a:solidFill>
                  <a:schemeClr val="accent2"/>
                </a:solidFill>
                <a:latin typeface="Courier New"/>
                <a:ea typeface="Courier New"/>
                <a:cs typeface="Courier New"/>
                <a:sym typeface="Courier New"/>
              </a:rPr>
              <a:t>[1, 11, 3, 4, 5, ‘a’]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None/>
            </a:pPr>
            <a:r>
              <a:rPr b="0" i="0" lang="en-US" sz="2400" u="none">
                <a:solidFill>
                  <a:srgbClr val="660033"/>
                </a:solidFill>
                <a:latin typeface="Courier New"/>
                <a:ea typeface="Courier New"/>
                <a:cs typeface="Courier New"/>
                <a:sym typeface="Courier New"/>
              </a:rPr>
              <a:t>&gt;&gt;&gt;</a:t>
            </a:r>
            <a:r>
              <a:rPr b="0" i="0" lang="en-US" sz="2400" u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li.insert(2, ‘i’)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None/>
            </a:pPr>
            <a:r>
              <a:rPr b="0" i="0" lang="en-US" sz="2400" u="none">
                <a:solidFill>
                  <a:srgbClr val="660033"/>
                </a:solidFill>
                <a:latin typeface="Courier New"/>
                <a:ea typeface="Courier New"/>
                <a:cs typeface="Courier New"/>
                <a:sym typeface="Courier New"/>
              </a:rPr>
              <a:t>&gt;&gt;&gt;</a:t>
            </a:r>
            <a:r>
              <a:rPr b="0" i="0" lang="en-US" sz="2400" u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li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None/>
            </a:pPr>
            <a:r>
              <a:rPr b="0" i="0" lang="en-US" sz="2400" u="none">
                <a:solidFill>
                  <a:schemeClr val="accent2"/>
                </a:solidFill>
                <a:latin typeface="Courier New"/>
                <a:ea typeface="Courier New"/>
                <a:cs typeface="Courier New"/>
                <a:sym typeface="Courier New"/>
              </a:rPr>
              <a:t>[1, 11, ‘i’, 3, 4, 5, ‘a’]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2"/>
          <p:cNvSpPr txBox="1"/>
          <p:nvPr>
            <p:ph type="title"/>
          </p:nvPr>
        </p:nvSpPr>
        <p:spPr>
          <a:xfrm>
            <a:off x="685800" y="228600"/>
            <a:ext cx="7772400" cy="914400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66"/>
              </a:buClr>
              <a:buSzPts val="4000"/>
              <a:buFont typeface="Arial"/>
              <a:buNone/>
            </a:pPr>
            <a:r>
              <a:rPr b="1" i="0" lang="en-US" sz="4000" u="none">
                <a:solidFill>
                  <a:srgbClr val="000066"/>
                </a:solidFill>
                <a:latin typeface="Arial"/>
                <a:ea typeface="Arial"/>
                <a:cs typeface="Arial"/>
                <a:sym typeface="Arial"/>
              </a:rPr>
              <a:t>The </a:t>
            </a:r>
            <a:r>
              <a:rPr b="1" i="1" lang="en-US" sz="4000" u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extend</a:t>
            </a:r>
            <a:r>
              <a:rPr b="1" i="0" lang="en-US" sz="4000" u="none">
                <a:solidFill>
                  <a:srgbClr val="000066"/>
                </a:solidFill>
                <a:latin typeface="Arial"/>
                <a:ea typeface="Arial"/>
                <a:cs typeface="Arial"/>
                <a:sym typeface="Arial"/>
              </a:rPr>
              <a:t> method vs  </a:t>
            </a:r>
            <a:r>
              <a:rPr b="1" i="1" lang="en-US" sz="4400" u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+</a:t>
            </a:r>
            <a:r>
              <a:rPr b="1" i="0" lang="en-US" sz="4000" u="none">
                <a:solidFill>
                  <a:srgbClr val="000066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endParaRPr/>
          </a:p>
        </p:txBody>
      </p:sp>
      <p:sp>
        <p:nvSpPr>
          <p:cNvPr id="257" name="Google Shape;257;p42"/>
          <p:cNvSpPr txBox="1"/>
          <p:nvPr>
            <p:ph idx="1" type="body"/>
          </p:nvPr>
        </p:nvSpPr>
        <p:spPr>
          <a:xfrm>
            <a:off x="685800" y="1295400"/>
            <a:ext cx="7772400" cy="53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-236536" lvl="0" marL="236536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800"/>
              <a:buFont typeface="Noto Sans Symbols"/>
              <a:buChar char="∙"/>
            </a:pPr>
            <a:r>
              <a:rPr b="0" i="1" lang="en-US" sz="2800" u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+</a:t>
            </a:r>
            <a:r>
              <a:rPr b="0" i="0" lang="en-US" sz="2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creates a fresh list with a new memory ref</a:t>
            </a:r>
            <a:endParaRPr/>
          </a:p>
          <a:p>
            <a:pPr indent="-236536" lvl="0" marL="236536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rgbClr val="000099"/>
              </a:buClr>
              <a:buSzPts val="2800"/>
              <a:buFont typeface="Noto Sans Symbols"/>
              <a:buChar char="∙"/>
            </a:pPr>
            <a:r>
              <a:rPr b="0" i="1" lang="en-US" sz="2800" u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extend</a:t>
            </a:r>
            <a:r>
              <a:rPr b="0" i="0" lang="en-US" sz="2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operates on list </a:t>
            </a:r>
            <a:r>
              <a:rPr b="0" i="0" lang="en-US" sz="2800" u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li</a:t>
            </a:r>
            <a:r>
              <a:rPr b="0" i="0" lang="en-US" sz="2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in place.</a:t>
            </a:r>
            <a:endParaRPr/>
          </a:p>
          <a:p>
            <a:pPr indent="-236536" lvl="0" marL="236536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 b="0" i="0" sz="1000" u="non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457200" lvl="1" marL="85725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2400"/>
              <a:buFont typeface="Courier New"/>
              <a:buNone/>
            </a:pPr>
            <a:r>
              <a:rPr b="0" i="0" lang="en-US" sz="2400" u="none">
                <a:solidFill>
                  <a:srgbClr val="660033"/>
                </a:solidFill>
                <a:latin typeface="Courier New"/>
                <a:ea typeface="Courier New"/>
                <a:cs typeface="Courier New"/>
                <a:sym typeface="Courier New"/>
              </a:rPr>
              <a:t>&gt;&gt;&gt;</a:t>
            </a:r>
            <a:r>
              <a:rPr b="0" i="0" lang="en-US" sz="2400" u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li.extend([9, 8, 7])           </a:t>
            </a:r>
            <a:endParaRPr/>
          </a:p>
          <a:p>
            <a:pPr indent="-457200" lvl="1" marL="85725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2400"/>
              <a:buFont typeface="Courier New"/>
              <a:buNone/>
            </a:pPr>
            <a:r>
              <a:rPr b="0" i="0" lang="en-US" sz="2400" u="none">
                <a:solidFill>
                  <a:srgbClr val="660033"/>
                </a:solidFill>
                <a:latin typeface="Courier New"/>
                <a:ea typeface="Courier New"/>
                <a:cs typeface="Courier New"/>
                <a:sym typeface="Courier New"/>
              </a:rPr>
              <a:t>&gt;&gt;&gt; </a:t>
            </a:r>
            <a:r>
              <a:rPr b="0" i="0" lang="en-US" sz="2400" u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li</a:t>
            </a:r>
            <a:endParaRPr b="0" i="0" sz="2400" u="non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457200" lvl="1" marL="85725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2400"/>
              <a:buFont typeface="Courier New"/>
              <a:buNone/>
            </a:pPr>
            <a:r>
              <a:rPr b="0" i="0" lang="en-US" sz="2400" u="none">
                <a:solidFill>
                  <a:schemeClr val="accent2"/>
                </a:solidFill>
                <a:latin typeface="Courier New"/>
                <a:ea typeface="Courier New"/>
                <a:cs typeface="Courier New"/>
                <a:sym typeface="Courier New"/>
              </a:rPr>
              <a:t>[1, 2, ‘i’, 3, 4, 5, ‘a’, 9, 8, 7]</a:t>
            </a:r>
            <a:endParaRPr/>
          </a:p>
          <a:p>
            <a:pPr indent="-236536" lvl="0" marL="236536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 b="0" i="0" sz="1000" u="none">
              <a:solidFill>
                <a:schemeClr val="accent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236536" lvl="0" marL="236536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rgbClr val="000099"/>
              </a:buClr>
              <a:buSzPts val="2800"/>
              <a:buFont typeface="Noto Sans Symbols"/>
              <a:buChar char="∙"/>
            </a:pPr>
            <a:r>
              <a:rPr b="0" i="1" lang="en-US" sz="2800" u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Potentially confusing</a:t>
            </a:r>
            <a:r>
              <a:rPr b="0" i="0" lang="en-US" sz="2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endParaRPr/>
          </a:p>
          <a:p>
            <a:pPr indent="-457200" lvl="1" marL="85725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Arial"/>
              <a:buChar char="•"/>
            </a:pPr>
            <a:r>
              <a:rPr b="0" i="1" lang="en-US" sz="2400" u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extend</a:t>
            </a:r>
            <a:r>
              <a:rPr b="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takes a list as an argument. </a:t>
            </a:r>
            <a:endParaRPr/>
          </a:p>
          <a:p>
            <a:pPr indent="-457200" lvl="1" marL="85725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Arial"/>
              <a:buChar char="•"/>
            </a:pPr>
            <a:r>
              <a:rPr b="0" i="1" lang="en-US" sz="2400" u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append</a:t>
            </a:r>
            <a:r>
              <a:rPr b="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takes a singleton as an argument</a:t>
            </a:r>
            <a:r>
              <a:rPr b="0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i="0" sz="2000" u="non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457200" lvl="1" marL="85725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2400"/>
              <a:buFont typeface="Courier New"/>
              <a:buNone/>
            </a:pPr>
            <a:r>
              <a:rPr b="0" i="0" lang="en-US" sz="2400" u="none">
                <a:solidFill>
                  <a:srgbClr val="660033"/>
                </a:solidFill>
                <a:latin typeface="Courier New"/>
                <a:ea typeface="Courier New"/>
                <a:cs typeface="Courier New"/>
                <a:sym typeface="Courier New"/>
              </a:rPr>
              <a:t>&gt;&gt;&gt;</a:t>
            </a:r>
            <a:r>
              <a:rPr b="0" i="0" lang="en-US" sz="2400" u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li.append([10, 11, 12])</a:t>
            </a:r>
            <a:endParaRPr/>
          </a:p>
          <a:p>
            <a:pPr indent="-457200" lvl="1" marL="85725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2400"/>
              <a:buFont typeface="Courier New"/>
              <a:buNone/>
            </a:pPr>
            <a:r>
              <a:rPr b="0" i="0" lang="en-US" sz="2400" u="none">
                <a:solidFill>
                  <a:srgbClr val="660033"/>
                </a:solidFill>
                <a:latin typeface="Courier New"/>
                <a:ea typeface="Courier New"/>
                <a:cs typeface="Courier New"/>
                <a:sym typeface="Courier New"/>
              </a:rPr>
              <a:t>&gt;&gt;&gt;</a:t>
            </a:r>
            <a:r>
              <a:rPr b="0" i="0" lang="en-US" sz="2400" u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li</a:t>
            </a:r>
            <a:endParaRPr/>
          </a:p>
          <a:p>
            <a:pPr indent="-457200" lvl="1" marL="85725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2400"/>
              <a:buFont typeface="Courier New"/>
              <a:buNone/>
            </a:pPr>
            <a:r>
              <a:rPr b="0" i="0" lang="en-US" sz="2400" u="none">
                <a:solidFill>
                  <a:schemeClr val="accent2"/>
                </a:solidFill>
                <a:latin typeface="Courier New"/>
                <a:ea typeface="Courier New"/>
                <a:cs typeface="Courier New"/>
                <a:sym typeface="Courier New"/>
              </a:rPr>
              <a:t>[1, 2, ‘i’, 3, 4, 5, ‘a’, 9, 8, 7, [10, 11, 12]]</a:t>
            </a:r>
            <a:endParaRPr/>
          </a:p>
          <a:p>
            <a:pPr indent="-190500" lvl="0" marL="342900" rtl="0" algn="l">
              <a:spcBef>
                <a:spcPts val="48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b="0" i="0" sz="2400" u="none">
              <a:solidFill>
                <a:schemeClr val="accent2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3"/>
          <p:cNvSpPr txBox="1"/>
          <p:nvPr>
            <p:ph type="title"/>
          </p:nvPr>
        </p:nvSpPr>
        <p:spPr>
          <a:xfrm>
            <a:off x="685800" y="228600"/>
            <a:ext cx="7772400" cy="914400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66"/>
              </a:buClr>
              <a:buSzPts val="4000"/>
              <a:buFont typeface="Arial"/>
              <a:buNone/>
            </a:pPr>
            <a:r>
              <a:rPr b="1" i="0" lang="en-US" sz="4000" u="none">
                <a:solidFill>
                  <a:srgbClr val="000066"/>
                </a:solidFill>
                <a:latin typeface="Arial"/>
                <a:ea typeface="Arial"/>
                <a:cs typeface="Arial"/>
                <a:sym typeface="Arial"/>
              </a:rPr>
              <a:t>Operations on Lists Only</a:t>
            </a:r>
            <a:endParaRPr/>
          </a:p>
        </p:txBody>
      </p:sp>
      <p:sp>
        <p:nvSpPr>
          <p:cNvPr id="263" name="Google Shape;263;p43"/>
          <p:cNvSpPr txBox="1"/>
          <p:nvPr>
            <p:ph idx="1" type="body"/>
          </p:nvPr>
        </p:nvSpPr>
        <p:spPr>
          <a:xfrm>
            <a:off x="685800" y="1295400"/>
            <a:ext cx="8153400" cy="53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0" i="0" lang="en-US" sz="2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Lists have many methods, including index, count, remove, reverse, sort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None/>
            </a:pPr>
            <a:r>
              <a:rPr b="0" i="0" lang="en-US" sz="2400" u="none">
                <a:solidFill>
                  <a:srgbClr val="660033"/>
                </a:solidFill>
                <a:latin typeface="Courier New"/>
                <a:ea typeface="Courier New"/>
                <a:cs typeface="Courier New"/>
                <a:sym typeface="Courier New"/>
              </a:rPr>
              <a:t>&gt;&gt;&gt;</a:t>
            </a:r>
            <a:r>
              <a:rPr b="0" i="0" lang="en-US" sz="2400" u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li = [‘a’, ‘b’, ‘c’, ‘b’]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None/>
            </a:pPr>
            <a:r>
              <a:rPr b="0" i="0" lang="en-US" sz="2400" u="none">
                <a:solidFill>
                  <a:srgbClr val="660033"/>
                </a:solidFill>
                <a:latin typeface="Courier New"/>
                <a:ea typeface="Courier New"/>
                <a:cs typeface="Courier New"/>
                <a:sym typeface="Courier New"/>
              </a:rPr>
              <a:t>&gt;&gt;&gt;</a:t>
            </a:r>
            <a:r>
              <a:rPr b="0" i="0" lang="en-US" sz="2400" u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li.index(‘b’)  # index of 1</a:t>
            </a:r>
            <a:r>
              <a:rPr b="0" baseline="30000" i="0" lang="en-US" sz="2400" u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st</a:t>
            </a:r>
            <a:r>
              <a:rPr b="0" i="0" lang="en-US" sz="2400" u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occurrence</a:t>
            </a:r>
            <a:endParaRPr b="0" baseline="30000" i="0" sz="2400" u="non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None/>
            </a:pPr>
            <a:r>
              <a:rPr b="0" i="0" lang="en-US" sz="2400" u="none">
                <a:solidFill>
                  <a:schemeClr val="accent2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None/>
            </a:pPr>
            <a:r>
              <a:rPr b="0" i="0" lang="en-US" sz="2400" u="none">
                <a:solidFill>
                  <a:srgbClr val="660033"/>
                </a:solidFill>
                <a:latin typeface="Courier New"/>
                <a:ea typeface="Courier New"/>
                <a:cs typeface="Courier New"/>
                <a:sym typeface="Courier New"/>
              </a:rPr>
              <a:t>&gt;&gt;&gt;</a:t>
            </a:r>
            <a:r>
              <a:rPr b="0" i="0" lang="en-US" sz="2400" u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li.count(‘b’)  # number of occurrences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None/>
            </a:pPr>
            <a:r>
              <a:rPr b="0" i="0" lang="en-US" sz="2400" u="none">
                <a:solidFill>
                  <a:schemeClr val="accent2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endParaRPr b="0" i="0" sz="2400" u="non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None/>
            </a:pPr>
            <a:r>
              <a:rPr b="0" i="0" lang="en-US" sz="2400" u="none">
                <a:solidFill>
                  <a:srgbClr val="660033"/>
                </a:solidFill>
                <a:latin typeface="Courier New"/>
                <a:ea typeface="Courier New"/>
                <a:cs typeface="Courier New"/>
                <a:sym typeface="Courier New"/>
              </a:rPr>
              <a:t>&gt;&gt;&gt;</a:t>
            </a:r>
            <a:r>
              <a:rPr b="0" i="0" lang="en-US" sz="2400" u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li.remove(‘b’) # remove 1</a:t>
            </a:r>
            <a:r>
              <a:rPr b="0" baseline="30000" i="0" lang="en-US" sz="2400" u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st</a:t>
            </a:r>
            <a:r>
              <a:rPr b="0" i="0" lang="en-US" sz="2400" u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occurrence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None/>
            </a:pPr>
            <a:r>
              <a:rPr b="0" i="0" lang="en-US" sz="2400" u="none">
                <a:solidFill>
                  <a:srgbClr val="660033"/>
                </a:solidFill>
                <a:latin typeface="Courier New"/>
                <a:ea typeface="Courier New"/>
                <a:cs typeface="Courier New"/>
                <a:sym typeface="Courier New"/>
              </a:rPr>
              <a:t>&gt;&gt;&gt;</a:t>
            </a:r>
            <a:r>
              <a:rPr b="0" i="0" lang="en-US" sz="2400" u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li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None/>
            </a:pPr>
            <a:r>
              <a:rPr b="0" i="0" lang="en-US" sz="2400" u="none">
                <a:solidFill>
                  <a:schemeClr val="accent2"/>
                </a:solidFill>
                <a:latin typeface="Courier New"/>
                <a:ea typeface="Courier New"/>
                <a:cs typeface="Courier New"/>
                <a:sym typeface="Courier New"/>
              </a:rPr>
              <a:t>  [‘a’, ‘c’, ‘b’]</a:t>
            </a:r>
            <a:endParaRPr/>
          </a:p>
          <a:p>
            <a:pPr indent="-190500" lvl="0" marL="342900" rtl="0" algn="l">
              <a:spcBef>
                <a:spcPts val="48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b="0" i="0" sz="2400" u="none">
              <a:solidFill>
                <a:schemeClr val="accent2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/>
          <p:nvPr>
            <p:ph type="title"/>
          </p:nvPr>
        </p:nvSpPr>
        <p:spPr>
          <a:xfrm>
            <a:off x="685800" y="228600"/>
            <a:ext cx="7772400" cy="914400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66"/>
              </a:buClr>
              <a:buSzPts val="3200"/>
              <a:buFont typeface="Arial"/>
              <a:buNone/>
            </a:pPr>
            <a:r>
              <a:rPr b="1" i="0" lang="en-US" sz="3200" u="none">
                <a:solidFill>
                  <a:srgbClr val="000066"/>
                </a:solidFill>
                <a:latin typeface="Arial"/>
                <a:ea typeface="Arial"/>
                <a:cs typeface="Arial"/>
                <a:sym typeface="Arial"/>
              </a:rPr>
              <a:t>Python’s Benevolent Dictator For Life</a:t>
            </a:r>
            <a:endParaRPr/>
          </a:p>
        </p:txBody>
      </p:sp>
      <p:sp>
        <p:nvSpPr>
          <p:cNvPr id="52" name="Google Shape;52;p8"/>
          <p:cNvSpPr txBox="1"/>
          <p:nvPr/>
        </p:nvSpPr>
        <p:spPr>
          <a:xfrm>
            <a:off x="304800" y="2090737"/>
            <a:ext cx="5257800" cy="354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None/>
            </a:pPr>
            <a:r>
              <a:rPr b="0" i="0" lang="en-US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“Python is an experiment in how</a:t>
            </a: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-US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much freedom programmers need.  Too much freedom and nobody can read another's code; too little and expressiveness is endangered.”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None/>
            </a:pPr>
            <a:r>
              <a:rPr b="0" i="0" lang="en-US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- Guido van Rossum </a:t>
            </a:r>
            <a:endParaRPr/>
          </a:p>
        </p:txBody>
      </p:sp>
      <p:pic>
        <p:nvPicPr>
          <p:cNvPr id="53" name="Google Shape;53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67400" y="1600200"/>
            <a:ext cx="2844800" cy="426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4"/>
          <p:cNvSpPr txBox="1"/>
          <p:nvPr>
            <p:ph type="title"/>
          </p:nvPr>
        </p:nvSpPr>
        <p:spPr>
          <a:xfrm>
            <a:off x="685800" y="228600"/>
            <a:ext cx="7772400" cy="914400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66"/>
              </a:buClr>
              <a:buSzPts val="4000"/>
              <a:buFont typeface="Arial"/>
              <a:buNone/>
            </a:pPr>
            <a:r>
              <a:rPr b="1" i="0" lang="en-US" sz="4000" u="none">
                <a:solidFill>
                  <a:srgbClr val="000066"/>
                </a:solidFill>
                <a:latin typeface="Arial"/>
                <a:ea typeface="Arial"/>
                <a:cs typeface="Arial"/>
                <a:sym typeface="Arial"/>
              </a:rPr>
              <a:t>Operations on Lists Only</a:t>
            </a:r>
            <a:endParaRPr/>
          </a:p>
        </p:txBody>
      </p:sp>
      <p:sp>
        <p:nvSpPr>
          <p:cNvPr id="269" name="Google Shape;269;p44"/>
          <p:cNvSpPr txBox="1"/>
          <p:nvPr>
            <p:ph idx="1" type="body"/>
          </p:nvPr>
        </p:nvSpPr>
        <p:spPr>
          <a:xfrm>
            <a:off x="685800" y="1295400"/>
            <a:ext cx="7772400" cy="53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b="0" i="0" lang="en-US" sz="2000" u="none">
                <a:solidFill>
                  <a:srgbClr val="660033"/>
                </a:solidFill>
                <a:latin typeface="Courier New"/>
                <a:ea typeface="Courier New"/>
                <a:cs typeface="Courier New"/>
                <a:sym typeface="Courier New"/>
              </a:rPr>
              <a:t>&gt;&gt;&gt;</a:t>
            </a:r>
            <a:r>
              <a:rPr b="0" i="0" lang="en-US" sz="2000" u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li = [5, 2, 6, 8]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3429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</a:pPr>
            <a:r>
              <a:rPr b="0" i="0" lang="en-US" sz="2000" u="none">
                <a:solidFill>
                  <a:srgbClr val="660033"/>
                </a:solidFill>
                <a:latin typeface="Courier New"/>
                <a:ea typeface="Courier New"/>
                <a:cs typeface="Courier New"/>
                <a:sym typeface="Courier New"/>
              </a:rPr>
              <a:t>&gt;&gt;&gt;</a:t>
            </a:r>
            <a:r>
              <a:rPr b="0" i="0" lang="en-US" sz="2000" u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li.reverse()    # reverse the list </a:t>
            </a:r>
            <a:r>
              <a:rPr b="0" i="1" lang="en-US" sz="2000" u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*in place*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</a:pPr>
            <a:r>
              <a:rPr b="0" i="0" lang="en-US" sz="2000" u="none">
                <a:solidFill>
                  <a:srgbClr val="660033"/>
                </a:solidFill>
                <a:latin typeface="Courier New"/>
                <a:ea typeface="Courier New"/>
                <a:cs typeface="Courier New"/>
                <a:sym typeface="Courier New"/>
              </a:rPr>
              <a:t>&gt;&gt;&gt;</a:t>
            </a:r>
            <a:r>
              <a:rPr b="0" i="0" lang="en-US" sz="2000" u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li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</a:pPr>
            <a:r>
              <a:rPr b="0" i="0" lang="en-US" sz="2000" u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0" i="0" lang="en-US" sz="2000" u="none">
                <a:solidFill>
                  <a:schemeClr val="accent2"/>
                </a:solidFill>
                <a:latin typeface="Courier New"/>
                <a:ea typeface="Courier New"/>
                <a:cs typeface="Courier New"/>
                <a:sym typeface="Courier New"/>
              </a:rPr>
              <a:t>[8, 6, 2, 5]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3429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</a:pPr>
            <a:r>
              <a:rPr b="0" i="0" lang="en-US" sz="2000" u="none">
                <a:solidFill>
                  <a:srgbClr val="660033"/>
                </a:solidFill>
                <a:latin typeface="Courier New"/>
                <a:ea typeface="Courier New"/>
                <a:cs typeface="Courier New"/>
                <a:sym typeface="Courier New"/>
              </a:rPr>
              <a:t>&gt;&gt;&gt;</a:t>
            </a:r>
            <a:r>
              <a:rPr b="0" i="0" lang="en-US" sz="2000" u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li.sort()       # sort the list </a:t>
            </a:r>
            <a:r>
              <a:rPr b="0" i="1" lang="en-US" sz="2000" u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*in place*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</a:pPr>
            <a:r>
              <a:rPr b="0" i="0" lang="en-US" sz="2000" u="none">
                <a:solidFill>
                  <a:srgbClr val="660033"/>
                </a:solidFill>
                <a:latin typeface="Courier New"/>
                <a:ea typeface="Courier New"/>
                <a:cs typeface="Courier New"/>
                <a:sym typeface="Courier New"/>
              </a:rPr>
              <a:t>&gt;&gt;&gt;</a:t>
            </a:r>
            <a:r>
              <a:rPr b="0" i="0" lang="en-US" sz="2000" u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li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</a:pPr>
            <a:r>
              <a:rPr b="0" i="0" lang="en-US" sz="2000" u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0" i="0" lang="en-US" sz="2000" u="none">
                <a:solidFill>
                  <a:schemeClr val="accent2"/>
                </a:solidFill>
                <a:latin typeface="Courier New"/>
                <a:ea typeface="Courier New"/>
                <a:cs typeface="Courier New"/>
                <a:sym typeface="Courier New"/>
              </a:rPr>
              <a:t>[2, 5, 6, 8]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b="0" i="0" sz="2000" u="none">
              <a:solidFill>
                <a:schemeClr val="accent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3429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</a:pPr>
            <a:r>
              <a:rPr b="0" i="0" lang="en-US" sz="2000" u="none">
                <a:solidFill>
                  <a:srgbClr val="660033"/>
                </a:solidFill>
                <a:latin typeface="Courier New"/>
                <a:ea typeface="Courier New"/>
                <a:cs typeface="Courier New"/>
                <a:sym typeface="Courier New"/>
              </a:rPr>
              <a:t>&gt;&gt;&gt;</a:t>
            </a:r>
            <a:r>
              <a:rPr b="0" i="0" lang="en-US" sz="2000" u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li.sort(some_function)  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</a:pPr>
            <a:r>
              <a:rPr b="0" i="0" lang="en-US" sz="2000" u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# sort in place using user-defined comparison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5"/>
          <p:cNvSpPr txBox="1"/>
          <p:nvPr>
            <p:ph type="title"/>
          </p:nvPr>
        </p:nvSpPr>
        <p:spPr>
          <a:xfrm>
            <a:off x="685800" y="228600"/>
            <a:ext cx="7772400" cy="914400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66"/>
              </a:buClr>
              <a:buSzPts val="4000"/>
              <a:buFont typeface="Arial"/>
              <a:buNone/>
            </a:pPr>
            <a:r>
              <a:rPr b="1" i="0" lang="en-US" sz="4000" u="none">
                <a:solidFill>
                  <a:srgbClr val="000066"/>
                </a:solidFill>
                <a:latin typeface="Arial"/>
                <a:ea typeface="Arial"/>
                <a:cs typeface="Arial"/>
                <a:sym typeface="Arial"/>
              </a:rPr>
              <a:t>Tuple details</a:t>
            </a:r>
            <a:endParaRPr/>
          </a:p>
        </p:txBody>
      </p:sp>
      <p:sp>
        <p:nvSpPr>
          <p:cNvPr id="275" name="Google Shape;275;p45"/>
          <p:cNvSpPr txBox="1"/>
          <p:nvPr>
            <p:ph idx="1" type="body"/>
          </p:nvPr>
        </p:nvSpPr>
        <p:spPr>
          <a:xfrm>
            <a:off x="685800" y="1295400"/>
            <a:ext cx="8077200" cy="53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-236536" lvl="0" marL="23653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Noto Sans Symbols"/>
              <a:buChar char="∙"/>
            </a:pPr>
            <a:r>
              <a:rPr b="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</a:t>
            </a:r>
            <a:r>
              <a:rPr b="1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comma</a:t>
            </a:r>
            <a:r>
              <a:rPr b="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is the tuple creation operator, not parens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0099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&gt;&gt;&gt; 1,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0099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(1,)</a:t>
            </a:r>
            <a:endParaRPr/>
          </a:p>
          <a:p>
            <a:pPr indent="-236536" lvl="0" marL="236536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Noto Sans Symbols"/>
              <a:buChar char="∙"/>
            </a:pPr>
            <a:r>
              <a:rPr b="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Python shows parens for clarity (best practice)</a:t>
            </a:r>
            <a:endParaRPr b="0" i="0" sz="16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1" marL="74295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0099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&gt;&gt;&gt; (1,)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0099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(1,)</a:t>
            </a:r>
            <a:endParaRPr/>
          </a:p>
          <a:p>
            <a:pPr indent="-236536" lvl="0" marL="236536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Noto Sans Symbols"/>
              <a:buChar char="∙"/>
            </a:pPr>
            <a:r>
              <a:rPr b="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Don't forget the comma!</a:t>
            </a:r>
            <a:endParaRPr b="0" i="0" sz="16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1" marL="74295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0099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&gt;&gt;&gt; (1)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0099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/>
          </a:p>
          <a:p>
            <a:pPr indent="-236536" lvl="0" marL="236536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Noto Sans Symbols"/>
              <a:buChar char="∙"/>
            </a:pPr>
            <a:r>
              <a:rPr b="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Trailing comma only required for singletons others</a:t>
            </a:r>
            <a:endParaRPr/>
          </a:p>
          <a:p>
            <a:pPr indent="-236536" lvl="0" marL="236536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Noto Sans Symbols"/>
              <a:buChar char="∙"/>
            </a:pPr>
            <a:r>
              <a:rPr b="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Empty tuples have a special syntactic form</a:t>
            </a:r>
            <a:endParaRPr b="0" i="0" sz="16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1" marL="74295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0099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&gt;&gt;&gt; ()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0099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()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0099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&gt;&gt;&gt; tuple()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0099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()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6"/>
          <p:cNvSpPr txBox="1"/>
          <p:nvPr>
            <p:ph type="title"/>
          </p:nvPr>
        </p:nvSpPr>
        <p:spPr>
          <a:xfrm>
            <a:off x="685800" y="228600"/>
            <a:ext cx="7772400" cy="914400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66"/>
              </a:buClr>
              <a:buSzPts val="4000"/>
              <a:buFont typeface="Arial"/>
              <a:buNone/>
            </a:pPr>
            <a:r>
              <a:rPr b="1" i="0" lang="en-US" sz="4000" u="none">
                <a:solidFill>
                  <a:srgbClr val="000066"/>
                </a:solidFill>
                <a:latin typeface="Arial"/>
                <a:ea typeface="Arial"/>
                <a:cs typeface="Arial"/>
                <a:sym typeface="Arial"/>
              </a:rPr>
              <a:t>Summary: Tuples vs. Lists</a:t>
            </a:r>
            <a:endParaRPr/>
          </a:p>
        </p:txBody>
      </p:sp>
      <p:sp>
        <p:nvSpPr>
          <p:cNvPr id="281" name="Google Shape;281;p46"/>
          <p:cNvSpPr txBox="1"/>
          <p:nvPr>
            <p:ph idx="1" type="body"/>
          </p:nvPr>
        </p:nvSpPr>
        <p:spPr>
          <a:xfrm>
            <a:off x="685800" y="1295400"/>
            <a:ext cx="7772400" cy="53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800"/>
              <a:buFont typeface="Noto Sans Symbols"/>
              <a:buChar char="∙"/>
            </a:pPr>
            <a:r>
              <a:rPr b="0" i="0" lang="en-US" sz="2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Lists slower but more powerful than tuples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0099"/>
              </a:buClr>
              <a:buSzPts val="2800"/>
              <a:buFont typeface="Arial"/>
              <a:buChar char="•"/>
            </a:pPr>
            <a:r>
              <a:rPr b="0" i="0" lang="en-US" sz="2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Lists can be modified, and they have lots of handy operations and </a:t>
            </a:r>
            <a:r>
              <a:rPr lang="en-US" sz="2800"/>
              <a:t>methods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0099"/>
              </a:buClr>
              <a:buSzPts val="2800"/>
              <a:buFont typeface="Arial"/>
              <a:buChar char="•"/>
            </a:pPr>
            <a:r>
              <a:rPr b="0" i="0" lang="en-US" sz="2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Tuples are immutable and have fewer features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0099"/>
              </a:buClr>
              <a:buSzPts val="2800"/>
              <a:buFont typeface="Noto Sans Symbols"/>
              <a:buChar char="∙"/>
            </a:pPr>
            <a:r>
              <a:rPr b="0" i="0" lang="en-US" sz="2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 convert between tuples and lists use the list() and tuple() functions: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Font typeface="Courier New"/>
              <a:buNone/>
            </a:pPr>
            <a:r>
              <a:rPr b="0" i="0" lang="en-US" sz="2800" u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li = list(tu)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Font typeface="Courier New"/>
              <a:buNone/>
            </a:pPr>
            <a:r>
              <a:rPr b="0" i="0" lang="en-US" sz="2800" u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tu = tuple(li)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7"/>
          <p:cNvSpPr txBox="1"/>
          <p:nvPr>
            <p:ph type="ctrTitle"/>
          </p:nvPr>
        </p:nvSpPr>
        <p:spPr>
          <a:xfrm>
            <a:off x="685800" y="1447800"/>
            <a:ext cx="7772400" cy="2362200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66"/>
              </a:buClr>
              <a:buSzPts val="6600"/>
              <a:buFont typeface="Arial"/>
              <a:buNone/>
            </a:pPr>
            <a:r>
              <a:rPr lang="en-US" sz="6600"/>
              <a:t>CONTROL FLOW</a:t>
            </a:r>
            <a:endParaRPr/>
          </a:p>
        </p:txBody>
      </p:sp>
      <p:pic>
        <p:nvPicPr>
          <p:cNvPr descr="j0084446" id="287" name="Google Shape;287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3400" y="3543300"/>
            <a:ext cx="1828799" cy="3162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8"/>
          <p:cNvSpPr txBox="1"/>
          <p:nvPr>
            <p:ph type="title"/>
          </p:nvPr>
        </p:nvSpPr>
        <p:spPr>
          <a:xfrm>
            <a:off x="685800" y="228600"/>
            <a:ext cx="7772400" cy="914400"/>
          </a:xfrm>
          <a:prstGeom prst="rect">
            <a:avLst/>
          </a:prstGeom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47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while </a:t>
            </a:r>
            <a:r>
              <a:rPr b="0" lang="en-US" sz="4700">
                <a:solidFill>
                  <a:schemeClr val="dk1"/>
                </a:solidFill>
              </a:rPr>
              <a:t>LOOPS</a:t>
            </a:r>
            <a:endParaRPr/>
          </a:p>
        </p:txBody>
      </p:sp>
      <p:pic>
        <p:nvPicPr>
          <p:cNvPr id="294" name="Google Shape;294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125" y="1385600"/>
            <a:ext cx="8839200" cy="484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9"/>
          <p:cNvSpPr txBox="1"/>
          <p:nvPr>
            <p:ph type="title"/>
          </p:nvPr>
        </p:nvSpPr>
        <p:spPr>
          <a:xfrm>
            <a:off x="685800" y="228600"/>
            <a:ext cx="7772400" cy="914400"/>
          </a:xfrm>
          <a:prstGeom prst="rect">
            <a:avLst/>
          </a:prstGeom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47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while </a:t>
            </a:r>
            <a:r>
              <a:rPr b="0" lang="en-US" sz="4700">
                <a:solidFill>
                  <a:schemeClr val="dk1"/>
                </a:solidFill>
              </a:rPr>
              <a:t>and  </a:t>
            </a:r>
            <a:r>
              <a:rPr b="0" lang="en-US" sz="47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for </a:t>
            </a:r>
            <a:r>
              <a:rPr b="0" lang="en-US" sz="4700">
                <a:solidFill>
                  <a:schemeClr val="dk1"/>
                </a:solidFill>
              </a:rPr>
              <a:t>LOOPS</a:t>
            </a:r>
            <a:endParaRPr/>
          </a:p>
        </p:txBody>
      </p:sp>
      <p:pic>
        <p:nvPicPr>
          <p:cNvPr id="301" name="Google Shape;301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55536"/>
            <a:ext cx="9144001" cy="54621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50"/>
          <p:cNvSpPr txBox="1"/>
          <p:nvPr>
            <p:ph type="title"/>
          </p:nvPr>
        </p:nvSpPr>
        <p:spPr>
          <a:xfrm>
            <a:off x="685800" y="228600"/>
            <a:ext cx="7772400" cy="914400"/>
          </a:xfrm>
          <a:prstGeom prst="rect">
            <a:avLst/>
          </a:prstGeom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47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for </a:t>
            </a:r>
            <a:r>
              <a:rPr b="0" lang="en-US" sz="4700">
                <a:solidFill>
                  <a:schemeClr val="dk1"/>
                </a:solidFill>
              </a:rPr>
              <a:t>LOOPS</a:t>
            </a:r>
            <a:endParaRPr/>
          </a:p>
        </p:txBody>
      </p:sp>
      <p:pic>
        <p:nvPicPr>
          <p:cNvPr id="308" name="Google Shape;308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95400"/>
            <a:ext cx="8839200" cy="49437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51"/>
          <p:cNvSpPr txBox="1"/>
          <p:nvPr>
            <p:ph type="title"/>
          </p:nvPr>
        </p:nvSpPr>
        <p:spPr>
          <a:xfrm>
            <a:off x="685800" y="228600"/>
            <a:ext cx="7772400" cy="914400"/>
          </a:xfrm>
          <a:prstGeom prst="rect">
            <a:avLst/>
          </a:prstGeom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range</a:t>
            </a:r>
            <a:endParaRPr/>
          </a:p>
        </p:txBody>
      </p:sp>
      <p:pic>
        <p:nvPicPr>
          <p:cNvPr id="315" name="Google Shape;315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65208"/>
            <a:ext cx="9144001" cy="50895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52"/>
          <p:cNvSpPr txBox="1"/>
          <p:nvPr>
            <p:ph type="title"/>
          </p:nvPr>
        </p:nvSpPr>
        <p:spPr>
          <a:xfrm>
            <a:off x="685800" y="228600"/>
            <a:ext cx="7772400" cy="914400"/>
          </a:xfrm>
          <a:prstGeom prst="rect">
            <a:avLst/>
          </a:prstGeom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47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break </a:t>
            </a:r>
            <a:r>
              <a:rPr b="0" lang="en-US" sz="4700">
                <a:solidFill>
                  <a:schemeClr val="dk1"/>
                </a:solidFill>
              </a:rPr>
              <a:t>STATEMENT</a:t>
            </a:r>
            <a:endParaRPr/>
          </a:p>
        </p:txBody>
      </p:sp>
      <p:pic>
        <p:nvPicPr>
          <p:cNvPr id="322" name="Google Shape;322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98" y="1295388"/>
            <a:ext cx="7322776" cy="5544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53"/>
          <p:cNvSpPr txBox="1"/>
          <p:nvPr>
            <p:ph type="title"/>
          </p:nvPr>
        </p:nvSpPr>
        <p:spPr>
          <a:xfrm>
            <a:off x="685800" y="228600"/>
            <a:ext cx="7772400" cy="914400"/>
          </a:xfrm>
          <a:prstGeom prst="rect">
            <a:avLst/>
          </a:prstGeom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47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break </a:t>
            </a:r>
            <a:r>
              <a:rPr b="0" lang="en-US" sz="4700">
                <a:solidFill>
                  <a:schemeClr val="dk1"/>
                </a:solidFill>
              </a:rPr>
              <a:t>STATEMENT</a:t>
            </a:r>
            <a:endParaRPr/>
          </a:p>
        </p:txBody>
      </p:sp>
      <p:pic>
        <p:nvPicPr>
          <p:cNvPr id="329" name="Google Shape;329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6563" y="1295400"/>
            <a:ext cx="7830871" cy="541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9"/>
          <p:cNvSpPr txBox="1"/>
          <p:nvPr>
            <p:ph type="title"/>
          </p:nvPr>
        </p:nvSpPr>
        <p:spPr>
          <a:xfrm>
            <a:off x="685800" y="228600"/>
            <a:ext cx="7772400" cy="914400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66"/>
              </a:buClr>
              <a:buSzPts val="4400"/>
              <a:buFont typeface="Arial"/>
              <a:buNone/>
            </a:pPr>
            <a:r>
              <a:rPr b="1" i="0" lang="en-US" sz="4400" u="none">
                <a:solidFill>
                  <a:srgbClr val="000066"/>
                </a:solidFill>
                <a:latin typeface="Arial"/>
                <a:ea typeface="Arial"/>
                <a:cs typeface="Arial"/>
                <a:sym typeface="Arial"/>
              </a:rPr>
              <a:t>http://docs.python.org/</a:t>
            </a:r>
            <a:endParaRPr/>
          </a:p>
        </p:txBody>
      </p:sp>
      <p:pic>
        <p:nvPicPr>
          <p:cNvPr descr="Picture 1.png" id="59" name="Google Shape;59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3400" y="1044575"/>
            <a:ext cx="8153400" cy="604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54"/>
          <p:cNvSpPr txBox="1"/>
          <p:nvPr>
            <p:ph type="title"/>
          </p:nvPr>
        </p:nvSpPr>
        <p:spPr>
          <a:xfrm>
            <a:off x="685800" y="228600"/>
            <a:ext cx="7772400" cy="914400"/>
          </a:xfrm>
          <a:prstGeom prst="rect">
            <a:avLst/>
          </a:prstGeom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47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b="0" lang="en-US" sz="47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lang="en-US" sz="4700">
                <a:solidFill>
                  <a:schemeClr val="dk1"/>
                </a:solidFill>
              </a:rPr>
              <a:t>vs </a:t>
            </a:r>
            <a:r>
              <a:rPr b="0" lang="en-US" sz="47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while</a:t>
            </a:r>
            <a:endParaRPr/>
          </a:p>
        </p:txBody>
      </p:sp>
      <p:pic>
        <p:nvPicPr>
          <p:cNvPr id="336" name="Google Shape;336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95973"/>
            <a:ext cx="9143998" cy="56376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55"/>
          <p:cNvSpPr txBox="1"/>
          <p:nvPr>
            <p:ph type="ctrTitle"/>
          </p:nvPr>
        </p:nvSpPr>
        <p:spPr>
          <a:xfrm>
            <a:off x="685800" y="1447800"/>
            <a:ext cx="7772400" cy="2362200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66"/>
              </a:buClr>
              <a:buSzPts val="6600"/>
              <a:buFont typeface="Arial"/>
              <a:buNone/>
            </a:pPr>
            <a:r>
              <a:rPr lang="en-US" sz="6600"/>
              <a:t>Functions</a:t>
            </a:r>
            <a:endParaRPr/>
          </a:p>
        </p:txBody>
      </p:sp>
      <p:pic>
        <p:nvPicPr>
          <p:cNvPr descr="j0084446" id="342" name="Google Shape;342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3400" y="3543300"/>
            <a:ext cx="1828799" cy="3162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6"/>
          <p:cNvSpPr txBox="1"/>
          <p:nvPr>
            <p:ph type="title"/>
          </p:nvPr>
        </p:nvSpPr>
        <p:spPr>
          <a:xfrm>
            <a:off x="685800" y="228600"/>
            <a:ext cx="7772400" cy="914400"/>
          </a:xfrm>
          <a:prstGeom prst="rect">
            <a:avLst/>
          </a:prstGeom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47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FUNCTIONS</a:t>
            </a:r>
            <a:endParaRPr/>
          </a:p>
        </p:txBody>
      </p:sp>
      <p:pic>
        <p:nvPicPr>
          <p:cNvPr id="349" name="Google Shape;349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27328"/>
            <a:ext cx="9144002" cy="49390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57"/>
          <p:cNvSpPr txBox="1"/>
          <p:nvPr>
            <p:ph type="title"/>
          </p:nvPr>
        </p:nvSpPr>
        <p:spPr>
          <a:xfrm>
            <a:off x="685800" y="228600"/>
            <a:ext cx="7772400" cy="914400"/>
          </a:xfrm>
          <a:prstGeom prst="rect">
            <a:avLst/>
          </a:prstGeom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47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FUNCTIONS</a:t>
            </a:r>
            <a:endParaRPr/>
          </a:p>
        </p:txBody>
      </p:sp>
      <p:pic>
        <p:nvPicPr>
          <p:cNvPr id="356" name="Google Shape;356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31300"/>
            <a:ext cx="8839202" cy="47854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8"/>
          <p:cNvSpPr txBox="1"/>
          <p:nvPr>
            <p:ph type="title"/>
          </p:nvPr>
        </p:nvSpPr>
        <p:spPr>
          <a:xfrm>
            <a:off x="685800" y="228600"/>
            <a:ext cx="7772400" cy="914400"/>
          </a:xfrm>
          <a:prstGeom prst="rect">
            <a:avLst/>
          </a:prstGeom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47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FUNCTIONS</a:t>
            </a:r>
            <a:endParaRPr/>
          </a:p>
        </p:txBody>
      </p:sp>
      <p:pic>
        <p:nvPicPr>
          <p:cNvPr id="363" name="Google Shape;363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77663"/>
            <a:ext cx="8839199" cy="48646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59"/>
          <p:cNvSpPr txBox="1"/>
          <p:nvPr>
            <p:ph type="title"/>
          </p:nvPr>
        </p:nvSpPr>
        <p:spPr>
          <a:xfrm>
            <a:off x="685800" y="228600"/>
            <a:ext cx="7772400" cy="914400"/>
          </a:xfrm>
          <a:prstGeom prst="rect">
            <a:avLst/>
          </a:prstGeom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47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VARIABLE SCOPE</a:t>
            </a:r>
            <a:endParaRPr/>
          </a:p>
        </p:txBody>
      </p:sp>
      <p:pic>
        <p:nvPicPr>
          <p:cNvPr id="370" name="Google Shape;370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51235"/>
            <a:ext cx="9144001" cy="49175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60"/>
          <p:cNvSpPr txBox="1"/>
          <p:nvPr>
            <p:ph type="title"/>
          </p:nvPr>
        </p:nvSpPr>
        <p:spPr>
          <a:xfrm>
            <a:off x="685800" y="228600"/>
            <a:ext cx="8172000" cy="914400"/>
          </a:xfrm>
          <a:prstGeom prst="rect">
            <a:avLst/>
          </a:prstGeom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47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FUNCTIONS AS ARGUMENTS</a:t>
            </a:r>
            <a:endParaRPr/>
          </a:p>
        </p:txBody>
      </p:sp>
      <p:pic>
        <p:nvPicPr>
          <p:cNvPr id="377" name="Google Shape;377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95400"/>
            <a:ext cx="8839197" cy="4908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61"/>
          <p:cNvSpPr txBox="1"/>
          <p:nvPr>
            <p:ph type="ctrTitle"/>
          </p:nvPr>
        </p:nvSpPr>
        <p:spPr>
          <a:xfrm>
            <a:off x="685800" y="1447800"/>
            <a:ext cx="7772400" cy="2362200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66"/>
              </a:buClr>
              <a:buSzPts val="6600"/>
              <a:buFont typeface="Arial"/>
              <a:buNone/>
            </a:pPr>
            <a:r>
              <a:rPr lang="en-US" sz="6600"/>
              <a:t>DICTIONARIES</a:t>
            </a:r>
            <a:endParaRPr/>
          </a:p>
        </p:txBody>
      </p:sp>
      <p:pic>
        <p:nvPicPr>
          <p:cNvPr descr="j0084446" id="383" name="Google Shape;383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3400" y="3543300"/>
            <a:ext cx="1828799" cy="3162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62"/>
          <p:cNvSpPr txBox="1"/>
          <p:nvPr>
            <p:ph type="title"/>
          </p:nvPr>
        </p:nvSpPr>
        <p:spPr>
          <a:xfrm>
            <a:off x="685800" y="228600"/>
            <a:ext cx="8172000" cy="914400"/>
          </a:xfrm>
          <a:prstGeom prst="rect">
            <a:avLst/>
          </a:prstGeom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47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STORE  STUDENT INFO</a:t>
            </a:r>
            <a:endParaRPr b="0" sz="47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390" name="Google Shape;390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77425"/>
            <a:ext cx="8839199" cy="42490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63"/>
          <p:cNvSpPr txBox="1"/>
          <p:nvPr>
            <p:ph type="title"/>
          </p:nvPr>
        </p:nvSpPr>
        <p:spPr>
          <a:xfrm>
            <a:off x="685800" y="228600"/>
            <a:ext cx="8172000" cy="914400"/>
          </a:xfrm>
          <a:prstGeom prst="rect">
            <a:avLst/>
          </a:prstGeom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47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STORE  STUDENT INFO</a:t>
            </a:r>
            <a:endParaRPr b="0" sz="47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397" name="Google Shape;397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705600"/>
            <a:ext cx="8839200" cy="44297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0"/>
          <p:cNvSpPr txBox="1"/>
          <p:nvPr>
            <p:ph type="ctrTitle"/>
          </p:nvPr>
        </p:nvSpPr>
        <p:spPr>
          <a:xfrm>
            <a:off x="685800" y="1371600"/>
            <a:ext cx="7772400" cy="2895600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66"/>
              </a:buClr>
              <a:buSzPts val="8000"/>
              <a:buFont typeface="Arial"/>
              <a:buNone/>
            </a:pPr>
            <a:r>
              <a:rPr b="1" i="0" lang="en-US" sz="8000" u="none">
                <a:solidFill>
                  <a:srgbClr val="000066"/>
                </a:solidFill>
                <a:latin typeface="Arial"/>
                <a:ea typeface="Arial"/>
                <a:cs typeface="Arial"/>
                <a:sym typeface="Arial"/>
              </a:rPr>
              <a:t>Running Python</a:t>
            </a:r>
            <a:endParaRPr/>
          </a:p>
        </p:txBody>
      </p:sp>
      <p:pic>
        <p:nvPicPr>
          <p:cNvPr descr="AN03634_" id="65" name="Google Shape;65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83300" y="3962400"/>
            <a:ext cx="2374900" cy="259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64"/>
          <p:cNvSpPr txBox="1"/>
          <p:nvPr>
            <p:ph type="title"/>
          </p:nvPr>
        </p:nvSpPr>
        <p:spPr>
          <a:xfrm>
            <a:off x="18400" y="228600"/>
            <a:ext cx="9144000" cy="914400"/>
          </a:xfrm>
          <a:prstGeom prst="rect">
            <a:avLst/>
          </a:prstGeom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47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 BETTER AND CLEANER WAY</a:t>
            </a:r>
            <a:endParaRPr b="0" sz="47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404" name="Google Shape;404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692775"/>
            <a:ext cx="8839201" cy="4771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65"/>
          <p:cNvSpPr txBox="1"/>
          <p:nvPr>
            <p:ph type="title"/>
          </p:nvPr>
        </p:nvSpPr>
        <p:spPr>
          <a:xfrm>
            <a:off x="948575" y="228600"/>
            <a:ext cx="7409100" cy="914400"/>
          </a:xfrm>
          <a:prstGeom prst="rect">
            <a:avLst/>
          </a:prstGeom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47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Python DICTIONARY</a:t>
            </a:r>
            <a:endParaRPr b="0" sz="47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411" name="Google Shape;411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897875"/>
            <a:ext cx="8839204" cy="4612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66"/>
          <p:cNvSpPr txBox="1"/>
          <p:nvPr>
            <p:ph type="title"/>
          </p:nvPr>
        </p:nvSpPr>
        <p:spPr>
          <a:xfrm>
            <a:off x="948575" y="228600"/>
            <a:ext cx="7409100" cy="914400"/>
          </a:xfrm>
          <a:prstGeom prst="rect">
            <a:avLst/>
          </a:prstGeom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47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Python DICTIONARY</a:t>
            </a:r>
            <a:endParaRPr b="0" sz="47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418" name="Google Shape;418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820975"/>
            <a:ext cx="8839198" cy="45541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67"/>
          <p:cNvSpPr txBox="1"/>
          <p:nvPr>
            <p:ph type="title"/>
          </p:nvPr>
        </p:nvSpPr>
        <p:spPr>
          <a:xfrm>
            <a:off x="948575" y="228600"/>
            <a:ext cx="7729800" cy="914400"/>
          </a:xfrm>
          <a:prstGeom prst="rect">
            <a:avLst/>
          </a:prstGeom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47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DICTIONARY OPERATIONS</a:t>
            </a:r>
            <a:endParaRPr b="0" sz="47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425" name="Google Shape;425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705450"/>
            <a:ext cx="8839203" cy="35095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68"/>
          <p:cNvSpPr txBox="1"/>
          <p:nvPr>
            <p:ph type="title"/>
          </p:nvPr>
        </p:nvSpPr>
        <p:spPr>
          <a:xfrm>
            <a:off x="948575" y="228600"/>
            <a:ext cx="7729800" cy="914400"/>
          </a:xfrm>
          <a:prstGeom prst="rect">
            <a:avLst/>
          </a:prstGeom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47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DICTIONARY OPERATIONS</a:t>
            </a:r>
            <a:endParaRPr b="0" sz="47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432" name="Google Shape;432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320900"/>
            <a:ext cx="8839199" cy="366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69"/>
          <p:cNvSpPr txBox="1"/>
          <p:nvPr>
            <p:ph type="title"/>
          </p:nvPr>
        </p:nvSpPr>
        <p:spPr>
          <a:xfrm>
            <a:off x="51275" y="228600"/>
            <a:ext cx="8940600" cy="914400"/>
          </a:xfrm>
          <a:prstGeom prst="rect">
            <a:avLst/>
          </a:prstGeom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47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DICTIONARY </a:t>
            </a:r>
            <a:r>
              <a:rPr b="0" lang="en-US" sz="47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KEYS &amp; VALUES</a:t>
            </a:r>
            <a:endParaRPr b="0" sz="47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439" name="Google Shape;439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756850"/>
            <a:ext cx="8839199" cy="47061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70"/>
          <p:cNvSpPr txBox="1"/>
          <p:nvPr>
            <p:ph type="title"/>
          </p:nvPr>
        </p:nvSpPr>
        <p:spPr>
          <a:xfrm>
            <a:off x="884500" y="228600"/>
            <a:ext cx="7345200" cy="914400"/>
          </a:xfrm>
          <a:prstGeom prst="rect">
            <a:avLst/>
          </a:prstGeom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47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DICTIONARY vs LIST</a:t>
            </a:r>
            <a:endParaRPr b="0" sz="47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446" name="Google Shape;446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4900" y="1691284"/>
            <a:ext cx="9144000" cy="48213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71"/>
          <p:cNvSpPr txBox="1"/>
          <p:nvPr>
            <p:ph type="title"/>
          </p:nvPr>
        </p:nvSpPr>
        <p:spPr>
          <a:xfrm>
            <a:off x="685800" y="228600"/>
            <a:ext cx="7772400" cy="914400"/>
          </a:xfrm>
          <a:prstGeom prst="rect">
            <a:avLst/>
          </a:prstGeom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Setting Up Your Local Environment</a:t>
            </a:r>
            <a:endParaRPr/>
          </a:p>
        </p:txBody>
      </p:sp>
      <p:sp>
        <p:nvSpPr>
          <p:cNvPr id="453" name="Google Shape;453;p71"/>
          <p:cNvSpPr txBox="1"/>
          <p:nvPr>
            <p:ph idx="1" type="body"/>
          </p:nvPr>
        </p:nvSpPr>
        <p:spPr>
          <a:xfrm>
            <a:off x="685800" y="1295400"/>
            <a:ext cx="7772400" cy="5334000"/>
          </a:xfrm>
          <a:prstGeom prst="rect">
            <a:avLst/>
          </a:prstGeom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0" lang="en-US" sz="2800"/>
              <a:t>• </a:t>
            </a:r>
            <a:r>
              <a:rPr b="0" lang="en-US" sz="2800">
                <a:latin typeface="Calibri"/>
                <a:ea typeface="Calibri"/>
                <a:cs typeface="Calibri"/>
                <a:sym typeface="Calibri"/>
              </a:rPr>
              <a:t>Recommendation: conda</a:t>
            </a:r>
            <a:r>
              <a:rPr b="0" lang="en-US" sz="1100"/>
              <a:t>		</a:t>
            </a:r>
            <a:r>
              <a:rPr b="0" lang="en-US"/>
              <a:t>					</a:t>
            </a:r>
            <a:endParaRPr b="0"/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0" lang="en-US">
                <a:latin typeface="Calibri"/>
                <a:ea typeface="Calibri"/>
                <a:cs typeface="Calibri"/>
                <a:sym typeface="Calibri"/>
              </a:rPr>
              <a:t>It has the ability to create 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isolated environments </a:t>
            </a:r>
            <a:r>
              <a:rPr b="0" lang="en-US">
                <a:latin typeface="Calibri"/>
                <a:ea typeface="Calibri"/>
                <a:cs typeface="Calibri"/>
                <a:sym typeface="Calibri"/>
              </a:rPr>
              <a:t>that can contain different versions of Python and/or the packages installed in them</a:t>
            </a:r>
            <a:endParaRPr b="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0" lang="en-US">
                <a:latin typeface="Calibri"/>
                <a:ea typeface="Calibri"/>
                <a:cs typeface="Calibri"/>
                <a:sym typeface="Calibri"/>
              </a:rPr>
              <a:t>conda –V</a:t>
            </a:r>
            <a:endParaRPr b="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0" lang="en-US"/>
              <a:t>	</a:t>
            </a:r>
            <a:br>
              <a:rPr b="0" lang="en-US"/>
            </a:br>
            <a:r>
              <a:rPr b="0" lang="en-US">
                <a:latin typeface="Calibri"/>
                <a:ea typeface="Calibri"/>
                <a:cs typeface="Calibri"/>
                <a:sym typeface="Calibri"/>
              </a:rPr>
              <a:t>Installation: </a:t>
            </a:r>
            <a:r>
              <a:rPr b="0" lang="en-US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https://docs.anaconda.com/anaconda/install</a:t>
            </a:r>
            <a:r>
              <a:rPr b="0" lang="en-US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/</a:t>
            </a:r>
            <a:endParaRPr b="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br>
              <a:rPr b="0" lang="en-US">
                <a:latin typeface="Calibri"/>
                <a:ea typeface="Calibri"/>
                <a:cs typeface="Calibri"/>
                <a:sym typeface="Calibri"/>
              </a:rPr>
            </a:br>
            <a:r>
              <a:rPr b="0" lang="en-US">
                <a:latin typeface="Calibri"/>
                <a:ea typeface="Calibri"/>
                <a:cs typeface="Calibri"/>
                <a:sym typeface="Calibri"/>
              </a:rPr>
              <a:t>conda update conda</a:t>
            </a:r>
            <a:endParaRPr b="0" sz="11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0" lang="en-US" sz="1100"/>
              <a:t>				</a:t>
            </a:r>
            <a:endParaRPr b="0" sz="1100"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rPr b="0" lang="en-US" sz="1100"/>
              <a:t>			</a:t>
            </a:r>
            <a:endParaRPr b="0" sz="1100"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rPr b="0" lang="en-US" sz="1100"/>
              <a:t>		</a:t>
            </a:r>
            <a:endParaRPr b="0" sz="1100"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rPr b="0" lang="en-US" sz="1100"/>
              <a:t>	</a:t>
            </a:r>
            <a:r>
              <a:rPr b="0" lang="en-US" sz="1100"/>
              <a:t> </a:t>
            </a:r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72"/>
          <p:cNvSpPr txBox="1"/>
          <p:nvPr>
            <p:ph type="title"/>
          </p:nvPr>
        </p:nvSpPr>
        <p:spPr>
          <a:xfrm>
            <a:off x="685800" y="228600"/>
            <a:ext cx="7772400" cy="914400"/>
          </a:xfrm>
          <a:prstGeom prst="rect">
            <a:avLst/>
          </a:prstGeom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Setting Up Your Local Environment</a:t>
            </a:r>
            <a:endParaRPr/>
          </a:p>
        </p:txBody>
      </p:sp>
      <p:sp>
        <p:nvSpPr>
          <p:cNvPr id="460" name="Google Shape;460;p72"/>
          <p:cNvSpPr txBox="1"/>
          <p:nvPr>
            <p:ph idx="1" type="body"/>
          </p:nvPr>
        </p:nvSpPr>
        <p:spPr>
          <a:xfrm>
            <a:off x="685800" y="1295400"/>
            <a:ext cx="7772400" cy="5334000"/>
          </a:xfrm>
          <a:prstGeom prst="rect">
            <a:avLst/>
          </a:prstGeom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0" lang="en-US" sz="2800"/>
              <a:t>• </a:t>
            </a:r>
            <a:r>
              <a:rPr b="0" lang="en-US" sz="2800">
                <a:latin typeface="Calibri"/>
                <a:ea typeface="Calibri"/>
                <a:cs typeface="Calibri"/>
                <a:sym typeface="Calibri"/>
              </a:rPr>
              <a:t>Manage environment</a:t>
            </a:r>
            <a:endParaRPr b="0" sz="2800"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</a:pPr>
            <a:r>
              <a:rPr b="0" lang="en-US">
                <a:latin typeface="Calibri"/>
                <a:ea typeface="Calibri"/>
                <a:cs typeface="Calibri"/>
                <a:sym typeface="Calibri"/>
              </a:rPr>
              <a:t>conda create -n cs188 python=3.</a:t>
            </a:r>
            <a:r>
              <a:rPr b="0" lang="en-US">
                <a:latin typeface="Calibri"/>
                <a:ea typeface="Calibri"/>
                <a:cs typeface="Calibri"/>
                <a:sym typeface="Calibri"/>
              </a:rPr>
              <a:t>8</a:t>
            </a:r>
            <a:endParaRPr b="0"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</a:pPr>
            <a:r>
              <a:rPr b="0" lang="en-US">
                <a:latin typeface="Calibri"/>
                <a:ea typeface="Calibri"/>
                <a:cs typeface="Calibri"/>
                <a:sym typeface="Calibri"/>
              </a:rPr>
              <a:t>conda activate cs18</a:t>
            </a:r>
            <a:r>
              <a:rPr b="0" lang="en-US">
                <a:latin typeface="Calibri"/>
                <a:ea typeface="Calibri"/>
                <a:cs typeface="Calibri"/>
                <a:sym typeface="Calibri"/>
              </a:rPr>
              <a:t>8</a:t>
            </a:r>
            <a:endParaRPr b="0"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</a:pPr>
            <a:r>
              <a:rPr b="0" lang="en-US">
                <a:latin typeface="Calibri"/>
                <a:ea typeface="Calibri"/>
                <a:cs typeface="Calibri"/>
                <a:sym typeface="Calibri"/>
              </a:rPr>
              <a:t>conda env list</a:t>
            </a:r>
            <a:endParaRPr b="0"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</a:pPr>
            <a:r>
              <a:rPr b="0" lang="en-US">
                <a:latin typeface="Calibri"/>
                <a:ea typeface="Calibri"/>
                <a:cs typeface="Calibri"/>
                <a:sym typeface="Calibri"/>
              </a:rPr>
              <a:t>conda install &lt;package name&gt; (or pip install) (https://www.anaconda.com/blog/understanding- conda-and-pip)</a:t>
            </a:r>
            <a:endParaRPr b="0"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</a:pPr>
            <a:r>
              <a:rPr b="0" lang="en-US">
                <a:latin typeface="Calibri"/>
                <a:ea typeface="Calibri"/>
                <a:cs typeface="Calibri"/>
                <a:sym typeface="Calibri"/>
              </a:rPr>
              <a:t>conda list</a:t>
            </a:r>
            <a:endParaRPr b="0"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</a:pPr>
            <a:r>
              <a:rPr b="0" lang="en-US">
                <a:latin typeface="Calibri"/>
                <a:ea typeface="Calibri"/>
                <a:cs typeface="Calibri"/>
                <a:sym typeface="Calibri"/>
              </a:rPr>
              <a:t>User references: https://docs.conda.io/projects/conda/en/latest/user- guide/tasks/manage-environments.html</a:t>
            </a:r>
            <a:br>
              <a:rPr b="0" lang="en-US">
                <a:latin typeface="Calibri"/>
                <a:ea typeface="Calibri"/>
                <a:cs typeface="Calibri"/>
                <a:sym typeface="Calibri"/>
              </a:rPr>
            </a:br>
            <a:r>
              <a:rPr b="0" lang="en-US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lang="en-US"/>
              <a:t>							</a:t>
            </a:r>
            <a:endParaRPr b="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0" lang="en-US" sz="1100"/>
              <a:t>					</a:t>
            </a:r>
            <a:endParaRPr b="0" sz="1100"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rPr b="0" lang="en-US" sz="1100"/>
              <a:t>				</a:t>
            </a:r>
            <a:endParaRPr b="0" sz="1100"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rPr b="0" lang="en-US" sz="1100"/>
              <a:t>			</a:t>
            </a:r>
            <a:endParaRPr b="0" sz="1100"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rPr b="0" lang="en-US" sz="1100"/>
              <a:t>		</a:t>
            </a:r>
            <a:endParaRPr b="0" sz="1100"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rPr b="0" lang="en-US" sz="1100"/>
              <a:t>	 </a:t>
            </a:r>
            <a:endParaRPr b="0" sz="1100"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rPr b="0" lang="en-US" sz="1100"/>
              <a:t>		</a:t>
            </a:r>
            <a:endParaRPr b="0" sz="1100"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rPr b="0" lang="en-US" sz="1100"/>
              <a:t>	 </a:t>
            </a:r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3"/>
          <p:cNvSpPr txBox="1"/>
          <p:nvPr>
            <p:ph type="title"/>
          </p:nvPr>
        </p:nvSpPr>
        <p:spPr>
          <a:xfrm>
            <a:off x="685800" y="228600"/>
            <a:ext cx="7772400" cy="914400"/>
          </a:xfrm>
          <a:prstGeom prst="rect">
            <a:avLst/>
          </a:prstGeom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Setting Up Your Local Environment</a:t>
            </a:r>
            <a:endParaRPr/>
          </a:p>
        </p:txBody>
      </p:sp>
      <p:sp>
        <p:nvSpPr>
          <p:cNvPr id="467" name="Google Shape;467;p73"/>
          <p:cNvSpPr txBox="1"/>
          <p:nvPr>
            <p:ph idx="1" type="body"/>
          </p:nvPr>
        </p:nvSpPr>
        <p:spPr>
          <a:xfrm>
            <a:off x="685800" y="1295400"/>
            <a:ext cx="7772400" cy="5334000"/>
          </a:xfrm>
          <a:prstGeom prst="rect">
            <a:avLst/>
          </a:prstGeom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b="0" lang="en-US" sz="2800"/>
              <a:t>Install jupyter notebook server (</a:t>
            </a:r>
            <a:r>
              <a:rPr b="0" lang="en-US" sz="2800" u="sng">
                <a:solidFill>
                  <a:schemeClr val="hlink"/>
                </a:solidFill>
                <a:hlinkClick r:id="rId3"/>
              </a:rPr>
              <a:t>https://jupyter.org/install</a:t>
            </a:r>
            <a:r>
              <a:rPr b="0" lang="en-US" sz="2800"/>
              <a:t>)</a:t>
            </a:r>
            <a:endParaRPr b="0" sz="2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0" lang="en-US">
                <a:latin typeface="Calibri"/>
                <a:ea typeface="Calibri"/>
                <a:cs typeface="Calibri"/>
                <a:sym typeface="Calibri"/>
              </a:rPr>
              <a:t>conda install -c conda-forge jupyterlab</a:t>
            </a:r>
            <a:endParaRPr b="0"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0" lang="en-US">
                <a:latin typeface="Calibri"/>
                <a:ea typeface="Calibri"/>
                <a:cs typeface="Calibri"/>
                <a:sym typeface="Calibri"/>
              </a:rPr>
              <a:t>OR pip install jupyterlab</a:t>
            </a:r>
            <a:endParaRPr b="0"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0" lang="en-US">
                <a:latin typeface="Calibri"/>
                <a:ea typeface="Calibri"/>
                <a:cs typeface="Calibri"/>
                <a:sym typeface="Calibri"/>
              </a:rPr>
              <a:t>Run the server: jupyter-lab</a:t>
            </a:r>
            <a:br>
              <a:rPr b="0" lang="en-US">
                <a:latin typeface="Calibri"/>
                <a:ea typeface="Calibri"/>
                <a:cs typeface="Calibri"/>
                <a:sym typeface="Calibri"/>
              </a:rPr>
            </a:br>
            <a:r>
              <a:rPr b="0" lang="en-US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lang="en-US"/>
              <a:t>							</a:t>
            </a:r>
            <a:endParaRPr b="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0" lang="en-US" sz="1100"/>
              <a:t>					</a:t>
            </a:r>
            <a:endParaRPr b="0" sz="1100"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rPr b="0" lang="en-US" sz="1100"/>
              <a:t>				</a:t>
            </a:r>
            <a:endParaRPr b="0" sz="1100"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rPr b="0" lang="en-US" sz="1100"/>
              <a:t>			</a:t>
            </a:r>
            <a:endParaRPr b="0" sz="1100"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rPr b="0" lang="en-US" sz="1100"/>
              <a:t>		</a:t>
            </a:r>
            <a:endParaRPr b="0" sz="1100"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rPr b="0" lang="en-US" sz="1100"/>
              <a:t>	 </a:t>
            </a:r>
            <a:endParaRPr b="0" sz="1100"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rPr b="0" lang="en-US" sz="1100"/>
              <a:t>		</a:t>
            </a:r>
            <a:endParaRPr b="0" sz="1100"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rPr b="0" lang="en-US" sz="1100"/>
              <a:t>	 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1"/>
          <p:cNvSpPr txBox="1"/>
          <p:nvPr>
            <p:ph type="title"/>
          </p:nvPr>
        </p:nvSpPr>
        <p:spPr>
          <a:xfrm>
            <a:off x="685800" y="228600"/>
            <a:ext cx="7772400" cy="914400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66"/>
              </a:buClr>
              <a:buSzPts val="4000"/>
              <a:buFont typeface="Arial"/>
              <a:buNone/>
            </a:pPr>
            <a:r>
              <a:rPr b="1" i="0" lang="en-US" sz="4000" u="none">
                <a:solidFill>
                  <a:srgbClr val="000066"/>
                </a:solidFill>
                <a:latin typeface="Arial"/>
                <a:ea typeface="Arial"/>
                <a:cs typeface="Arial"/>
                <a:sym typeface="Arial"/>
              </a:rPr>
              <a:t>The Python Interpreter</a:t>
            </a:r>
            <a:endParaRPr/>
          </a:p>
        </p:txBody>
      </p:sp>
      <p:sp>
        <p:nvSpPr>
          <p:cNvPr id="71" name="Google Shape;71;p11"/>
          <p:cNvSpPr txBox="1"/>
          <p:nvPr>
            <p:ph idx="1" type="body"/>
          </p:nvPr>
        </p:nvSpPr>
        <p:spPr>
          <a:xfrm>
            <a:off x="609600" y="1219200"/>
            <a:ext cx="8305800" cy="53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-342900" lvl="0" marL="3429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3200"/>
              <a:buFont typeface="Noto Sans Symbols"/>
              <a:buChar char="∙"/>
            </a:pPr>
            <a:r>
              <a:rPr b="0" i="0" lang="en-US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Typical Python implementations offer</a:t>
            </a:r>
            <a:br>
              <a:rPr b="0" i="0" lang="en-US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both an interpreter and compiler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640"/>
              </a:spcBef>
              <a:spcAft>
                <a:spcPts val="0"/>
              </a:spcAft>
              <a:buClr>
                <a:srgbClr val="000099"/>
              </a:buClr>
              <a:buSzPts val="3200"/>
              <a:buFont typeface="Noto Sans Symbols"/>
              <a:buChar char="∙"/>
            </a:pPr>
            <a:r>
              <a:rPr b="0" i="0" lang="en-US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Interactive interface to Python with a</a:t>
            </a:r>
            <a:br>
              <a:rPr b="0" i="0" lang="en-US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read-eval-print loop</a:t>
            </a:r>
            <a:endParaRPr/>
          </a:p>
          <a:p>
            <a:pPr indent="-292100" lvl="0" marL="342900" rtl="0" algn="l">
              <a:lnSpc>
                <a:spcPct val="80000"/>
              </a:lnSpc>
              <a:spcBef>
                <a:spcPts val="160"/>
              </a:spcBef>
              <a:spcAft>
                <a:spcPts val="0"/>
              </a:spcAft>
              <a:buClr>
                <a:srgbClr val="000099"/>
              </a:buClr>
              <a:buSzPts val="800"/>
              <a:buFont typeface="Noto Sans Symbols"/>
              <a:buNone/>
            </a:pPr>
            <a:r>
              <a:t/>
            </a:r>
            <a:endParaRPr b="0" i="0" sz="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2" marL="119062" rtl="0" algn="l">
              <a:lnSpc>
                <a:spcPct val="80000"/>
              </a:lnSpc>
              <a:spcBef>
                <a:spcPts val="440"/>
              </a:spcBef>
              <a:spcAft>
                <a:spcPts val="0"/>
              </a:spcAft>
              <a:buSzPts val="2200"/>
              <a:buFont typeface="Arial"/>
              <a:buNone/>
            </a:pPr>
            <a:r>
              <a:rPr b="0" i="0" lang="en-US" sz="2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[finin@linux2 ~]$ </a:t>
            </a:r>
            <a:r>
              <a:rPr b="1" i="0" lang="en-US" sz="2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python</a:t>
            </a:r>
            <a:endParaRPr/>
          </a:p>
          <a:p>
            <a:pPr indent="0" lvl="2" marL="119062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SzPts val="2000"/>
              <a:buFont typeface="Arial"/>
              <a:buNone/>
            </a:pPr>
            <a:r>
              <a:rPr b="0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Python 2.4.3 (#1, Jan 14 2008, 18:32:40) </a:t>
            </a:r>
            <a:endParaRPr/>
          </a:p>
          <a:p>
            <a:pPr indent="0" lvl="2" marL="119062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SzPts val="2000"/>
              <a:buFont typeface="Arial"/>
              <a:buNone/>
            </a:pPr>
            <a:r>
              <a:rPr b="0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[GCC 4.1.2 20070626 (Red Hat 4.1.2-14)] on linux2</a:t>
            </a:r>
            <a:endParaRPr/>
          </a:p>
          <a:p>
            <a:pPr indent="0" lvl="2" marL="119062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SzPts val="2000"/>
              <a:buFont typeface="Arial"/>
              <a:buNone/>
            </a:pPr>
            <a:r>
              <a:rPr b="0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Type "help", "copyright", "credits" or "license" for more information.</a:t>
            </a:r>
            <a:endParaRPr/>
          </a:p>
          <a:p>
            <a:pPr indent="0" lvl="2" marL="119062" rtl="0" algn="l">
              <a:lnSpc>
                <a:spcPct val="80000"/>
              </a:lnSpc>
              <a:spcBef>
                <a:spcPts val="440"/>
              </a:spcBef>
              <a:spcAft>
                <a:spcPts val="0"/>
              </a:spcAft>
              <a:buSzPts val="2200"/>
              <a:buFont typeface="Arial"/>
              <a:buNone/>
            </a:pPr>
            <a:r>
              <a:rPr b="0" i="0" lang="en-US" sz="2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&gt;&gt;&gt; </a:t>
            </a:r>
            <a:r>
              <a:rPr b="1" i="0" lang="en-US" sz="2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def square(x):</a:t>
            </a:r>
            <a:endParaRPr/>
          </a:p>
          <a:p>
            <a:pPr indent="0" lvl="2" marL="119062" rtl="0" algn="l">
              <a:lnSpc>
                <a:spcPct val="80000"/>
              </a:lnSpc>
              <a:spcBef>
                <a:spcPts val="440"/>
              </a:spcBef>
              <a:spcAft>
                <a:spcPts val="0"/>
              </a:spcAft>
              <a:buSzPts val="2200"/>
              <a:buFont typeface="Arial"/>
              <a:buNone/>
            </a:pPr>
            <a:r>
              <a:rPr b="0" i="0" lang="en-US" sz="2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...   </a:t>
            </a:r>
            <a:r>
              <a:rPr b="1" i="0" lang="en-US" sz="2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return x * x</a:t>
            </a:r>
            <a:endParaRPr/>
          </a:p>
          <a:p>
            <a:pPr indent="0" lvl="2" marL="119062" rtl="0" algn="l">
              <a:lnSpc>
                <a:spcPct val="80000"/>
              </a:lnSpc>
              <a:spcBef>
                <a:spcPts val="440"/>
              </a:spcBef>
              <a:spcAft>
                <a:spcPts val="0"/>
              </a:spcAft>
              <a:buSzPts val="2200"/>
              <a:buFont typeface="Arial"/>
              <a:buNone/>
            </a:pPr>
            <a:r>
              <a:rPr b="0" i="0" lang="en-US" sz="2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... </a:t>
            </a:r>
            <a:endParaRPr/>
          </a:p>
          <a:p>
            <a:pPr indent="0" lvl="2" marL="119062" rtl="0" algn="l">
              <a:lnSpc>
                <a:spcPct val="80000"/>
              </a:lnSpc>
              <a:spcBef>
                <a:spcPts val="440"/>
              </a:spcBef>
              <a:spcAft>
                <a:spcPts val="0"/>
              </a:spcAft>
              <a:buSzPts val="2200"/>
              <a:buFont typeface="Arial"/>
              <a:buNone/>
            </a:pPr>
            <a:r>
              <a:rPr b="0" i="0" lang="en-US" sz="2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&gt;&gt;&gt; </a:t>
            </a:r>
            <a:r>
              <a:rPr b="1" i="0" lang="en-US" sz="2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map(square, [1, 2, 3, 4])</a:t>
            </a:r>
            <a:endParaRPr/>
          </a:p>
          <a:p>
            <a:pPr indent="0" lvl="2" marL="119062" rtl="0" algn="l">
              <a:lnSpc>
                <a:spcPct val="80000"/>
              </a:lnSpc>
              <a:spcBef>
                <a:spcPts val="440"/>
              </a:spcBef>
              <a:spcAft>
                <a:spcPts val="0"/>
              </a:spcAft>
              <a:buSzPts val="2200"/>
              <a:buFont typeface="Arial"/>
              <a:buNone/>
            </a:pPr>
            <a:r>
              <a:rPr b="0" i="0" lang="en-US" sz="2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[1, 4, 9, 16]</a:t>
            </a:r>
            <a:endParaRPr/>
          </a:p>
          <a:p>
            <a:pPr indent="0" lvl="2" marL="119062" rtl="0" algn="l">
              <a:lnSpc>
                <a:spcPct val="80000"/>
              </a:lnSpc>
              <a:spcBef>
                <a:spcPts val="440"/>
              </a:spcBef>
              <a:spcAft>
                <a:spcPts val="0"/>
              </a:spcAft>
              <a:buSzPts val="2200"/>
              <a:buFont typeface="Arial"/>
              <a:buNone/>
            </a:pPr>
            <a:r>
              <a:rPr b="0" i="0" lang="en-US" sz="2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&gt;&gt;&gt; 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2"/>
          <p:cNvSpPr txBox="1"/>
          <p:nvPr>
            <p:ph type="title"/>
          </p:nvPr>
        </p:nvSpPr>
        <p:spPr>
          <a:xfrm>
            <a:off x="685800" y="228600"/>
            <a:ext cx="7772400" cy="914400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66"/>
              </a:buClr>
              <a:buSzPts val="4000"/>
              <a:buFont typeface="Arial"/>
              <a:buNone/>
            </a:pPr>
            <a:r>
              <a:rPr b="1" i="0" lang="en-US" sz="4000" u="none">
                <a:solidFill>
                  <a:srgbClr val="000066"/>
                </a:solidFill>
                <a:latin typeface="Arial"/>
                <a:ea typeface="Arial"/>
                <a:cs typeface="Arial"/>
                <a:sym typeface="Arial"/>
              </a:rPr>
              <a:t>Installing</a:t>
            </a:r>
            <a:endParaRPr/>
          </a:p>
        </p:txBody>
      </p:sp>
      <p:sp>
        <p:nvSpPr>
          <p:cNvPr id="77" name="Google Shape;77;p12"/>
          <p:cNvSpPr txBox="1"/>
          <p:nvPr>
            <p:ph idx="1" type="body"/>
          </p:nvPr>
        </p:nvSpPr>
        <p:spPr>
          <a:xfrm>
            <a:off x="685800" y="1295400"/>
            <a:ext cx="8001000" cy="53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800"/>
              <a:buFont typeface="Noto Sans Symbols"/>
              <a:buChar char="∙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Python is pre-installed on most Unix systems, including Linux and MAC OS X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0099"/>
              </a:buClr>
              <a:buSzPts val="2800"/>
              <a:buFont typeface="Noto Sans Symbols"/>
              <a:buChar char="∙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pre-installed version may not be the most recent one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0099"/>
              </a:buClr>
              <a:buSzPts val="2800"/>
              <a:buFont typeface="Noto Sans Symbols"/>
              <a:buChar char="∙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Download from http://python.org/download/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0099"/>
              </a:buClr>
              <a:buSzPts val="2800"/>
              <a:buFont typeface="Noto Sans Symbols"/>
              <a:buChar char="∙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Python comes with a large library of standard modules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0099"/>
              </a:buClr>
              <a:buSzPts val="2800"/>
              <a:buFont typeface="Noto Sans Symbols"/>
              <a:buChar char="∙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There are several options for an IDE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IDLE – works well with Windows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Arial"/>
              <a:buChar char="•"/>
            </a:pPr>
            <a:r>
              <a:rPr lang="en-US" sz="2400"/>
              <a:t>Vim</a:t>
            </a: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with python-mode or your favorite text editor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Eclipse with Pydev (</a:t>
            </a:r>
            <a:r>
              <a:rPr b="0" i="0" lang="en-US" sz="2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http://pydev.sourceforge.net/</a:t>
            </a: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1" marL="74295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Jupyter notebooks (https://jupyter.org/)</a:t>
            </a:r>
            <a:endParaRPr sz="24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3"/>
          <p:cNvSpPr txBox="1"/>
          <p:nvPr>
            <p:ph type="title"/>
          </p:nvPr>
        </p:nvSpPr>
        <p:spPr>
          <a:xfrm>
            <a:off x="685800" y="228600"/>
            <a:ext cx="7772400" cy="914400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66"/>
              </a:buClr>
              <a:buSzPts val="4000"/>
              <a:buFont typeface="Arial"/>
              <a:buNone/>
            </a:pPr>
            <a:r>
              <a:rPr b="1" i="0" lang="en-US" sz="4000" u="none">
                <a:solidFill>
                  <a:srgbClr val="000066"/>
                </a:solidFill>
                <a:latin typeface="Arial"/>
                <a:ea typeface="Arial"/>
                <a:cs typeface="Arial"/>
                <a:sym typeface="Arial"/>
              </a:rPr>
              <a:t>Running Programs on UNIX</a:t>
            </a:r>
            <a:endParaRPr/>
          </a:p>
        </p:txBody>
      </p:sp>
      <p:sp>
        <p:nvSpPr>
          <p:cNvPr id="83" name="Google Shape;83;p13"/>
          <p:cNvSpPr txBox="1"/>
          <p:nvPr>
            <p:ph idx="1" type="body"/>
          </p:nvPr>
        </p:nvSpPr>
        <p:spPr>
          <a:xfrm>
            <a:off x="685800" y="1295400"/>
            <a:ext cx="8001000" cy="53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800"/>
              <a:buFont typeface="Noto Sans Symbols"/>
              <a:buChar char="∙"/>
            </a:pPr>
            <a:r>
              <a:rPr b="0" i="0" lang="en-US" sz="2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Call python program via the python interpreter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Font typeface="Courier New"/>
              <a:buNone/>
            </a:pPr>
            <a:r>
              <a:rPr b="0" i="0" lang="en-US" sz="2800" u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% python fact.py</a:t>
            </a:r>
            <a:endParaRPr b="0" i="1" sz="2800" u="non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0099"/>
              </a:buClr>
              <a:buSzPts val="2800"/>
              <a:buFont typeface="Noto Sans Symbols"/>
              <a:buChar char="∙"/>
            </a:pPr>
            <a:r>
              <a:rPr b="0" i="0" lang="en-US" sz="2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Make a python file directly executable by 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0099"/>
              </a:buClr>
              <a:buSzPts val="2800"/>
              <a:buFont typeface="Arial"/>
              <a:buChar char="•"/>
            </a:pPr>
            <a:r>
              <a:rPr b="0" i="0" lang="en-US" sz="2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Adding the appropriate path to your python  interpreter as the first line of your file</a:t>
            </a:r>
            <a:endParaRPr/>
          </a:p>
          <a:p>
            <a:pPr indent="-228600" lvl="2" marL="11430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Font typeface="Courier New"/>
              <a:buNone/>
            </a:pPr>
            <a:r>
              <a:rPr b="0" i="0" lang="en-US" sz="2800" u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#!/usr/bin/python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0099"/>
              </a:buClr>
              <a:buSzPts val="2800"/>
              <a:buFont typeface="Arial"/>
              <a:buChar char="•"/>
            </a:pPr>
            <a:r>
              <a:rPr b="0" i="0" lang="en-US" sz="2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Making the file executable</a:t>
            </a:r>
            <a:endParaRPr/>
          </a:p>
          <a:p>
            <a:pPr indent="-228600" lvl="2" marL="11430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Font typeface="Courier New"/>
              <a:buNone/>
            </a:pPr>
            <a:r>
              <a:rPr b="0" i="0" lang="en-US" sz="2800" u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% chmod a+x fact.py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99"/>
              </a:buClr>
              <a:buSzPts val="3000"/>
              <a:buFont typeface="Arial"/>
              <a:buChar char="•"/>
            </a:pPr>
            <a:r>
              <a:rPr b="0" i="0" lang="en-US" sz="3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Invoking file from Unix command line</a:t>
            </a:r>
            <a:endParaRPr/>
          </a:p>
          <a:p>
            <a:pPr indent="-228600" lvl="2" marL="11430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Font typeface="Courier New"/>
              <a:buNone/>
            </a:pPr>
            <a:r>
              <a:rPr b="0" i="0" lang="en-US" sz="3000" u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% fact.py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3_bbn-upen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2_bbn-upen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